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374" y="10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F5C8B-5D23-4CCA-B845-DA5F279AAB93}" type="datetimeFigureOut">
              <a:rPr lang="ru-RU" smtClean="0"/>
              <a:pPr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FF29-A888-44F3-98A1-A576E919BD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0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62003" y="6138672"/>
            <a:ext cx="721360" cy="719455"/>
          </a:xfrm>
          <a:custGeom>
            <a:avLst/>
            <a:gdLst/>
            <a:ahLst/>
            <a:cxnLst/>
            <a:rect l="l" t="t" r="r" b="b"/>
            <a:pathLst>
              <a:path w="721359" h="719454">
                <a:moveTo>
                  <a:pt x="720851" y="0"/>
                </a:moveTo>
                <a:lnTo>
                  <a:pt x="0" y="719327"/>
                </a:lnTo>
                <a:lnTo>
                  <a:pt x="720851" y="719327"/>
                </a:lnTo>
                <a:lnTo>
                  <a:pt x="720851" y="0"/>
                </a:lnTo>
                <a:close/>
              </a:path>
            </a:pathLst>
          </a:custGeom>
          <a:solidFill>
            <a:srgbClr val="9DC3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462003" y="6138672"/>
            <a:ext cx="721360" cy="719455"/>
          </a:xfrm>
          <a:custGeom>
            <a:avLst/>
            <a:gdLst/>
            <a:ahLst/>
            <a:cxnLst/>
            <a:rect l="l" t="t" r="r" b="b"/>
            <a:pathLst>
              <a:path w="721359" h="719454">
                <a:moveTo>
                  <a:pt x="720851" y="719327"/>
                </a:moveTo>
                <a:lnTo>
                  <a:pt x="0" y="719327"/>
                </a:lnTo>
                <a:lnTo>
                  <a:pt x="720851" y="0"/>
                </a:lnTo>
                <a:lnTo>
                  <a:pt x="720851" y="719327"/>
                </a:lnTo>
                <a:close/>
              </a:path>
            </a:pathLst>
          </a:custGeom>
          <a:ln w="12191">
            <a:solidFill>
              <a:srgbClr val="9DC3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757809"/>
            <a:ext cx="309562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7257" y="1202309"/>
            <a:ext cx="10759440" cy="4537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821921" y="6568693"/>
            <a:ext cx="3079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5739" y="2438400"/>
            <a:ext cx="9144000" cy="593167"/>
          </a:xfrm>
        </p:spPr>
        <p:txBody>
          <a:bodyPr>
            <a:normAutofit/>
          </a:bodyPr>
          <a:lstStyle/>
          <a:p>
            <a:r>
              <a:rPr lang="ru-RU" sz="3200" spc="-10" dirty="0"/>
              <a:t>Что</a:t>
            </a:r>
            <a:r>
              <a:rPr lang="ru-RU" sz="3200" spc="-105" dirty="0"/>
              <a:t> </a:t>
            </a:r>
            <a:r>
              <a:rPr lang="ru-RU" sz="3200" spc="-20" dirty="0"/>
              <a:t>такое</a:t>
            </a:r>
            <a:r>
              <a:rPr lang="ru-RU" sz="3200" spc="-114" dirty="0"/>
              <a:t> </a:t>
            </a:r>
            <a:r>
              <a:rPr lang="ru-RU" sz="3200" spc="-25" dirty="0"/>
              <a:t>проект?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5307" y="6018080"/>
            <a:ext cx="43248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г. Сертолово,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учебный год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7828" y="514087"/>
            <a:ext cx="6680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общеобразовательное бюджетное учреждение</a:t>
            </a:r>
          </a:p>
          <a:p>
            <a:pPr algn="ctr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«Средняя общеобразовательная школа</a:t>
            </a:r>
          </a:p>
          <a:p>
            <a:pPr algn="ctr"/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«Сертоловский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центр образования №2»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Школа № 2 (Сертолово, Ленинградская обл, Всеволожский р-н, Сертолово г,  Молодцова, 4/2, -) – “Навигатор Образования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23" y="243644"/>
            <a:ext cx="1280221" cy="17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2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867257" y="1202309"/>
            <a:ext cx="10759440" cy="4249880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819"/>
              </a:spcBef>
              <a:buFont typeface="Arial MT"/>
              <a:buChar char="•"/>
              <a:tabLst>
                <a:tab pos="241300" algn="l"/>
              </a:tabLst>
            </a:pPr>
            <a:r>
              <a:rPr spc="-15" dirty="0"/>
              <a:t>Продумайте</a:t>
            </a:r>
            <a:r>
              <a:rPr spc="-10" dirty="0"/>
              <a:t> </a:t>
            </a:r>
            <a:r>
              <a:rPr dirty="0"/>
              <a:t>выступление</a:t>
            </a:r>
            <a:r>
              <a:rPr spc="-20" dirty="0"/>
              <a:t> </a:t>
            </a:r>
            <a:r>
              <a:rPr spc="-5" dirty="0"/>
              <a:t>заранее.</a:t>
            </a:r>
          </a:p>
          <a:p>
            <a:pPr marL="241300" marR="949325" indent="-228600">
              <a:lnSpc>
                <a:spcPts val="259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Разместите основные тезисы </a:t>
            </a:r>
            <a:r>
              <a:rPr dirty="0"/>
              <a:t>выступления на презентации, но не </a:t>
            </a:r>
            <a:r>
              <a:rPr spc="-5" dirty="0"/>
              <a:t>читайте </a:t>
            </a:r>
            <a:r>
              <a:rPr spc="-530" dirty="0"/>
              <a:t> </a:t>
            </a:r>
            <a:r>
              <a:rPr dirty="0"/>
              <a:t>с</a:t>
            </a:r>
            <a:r>
              <a:rPr spc="-15" dirty="0"/>
              <a:t> </a:t>
            </a:r>
            <a:r>
              <a:rPr spc="-5" dirty="0"/>
              <a:t>экрана.</a:t>
            </a: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241300" algn="l"/>
              </a:tabLst>
            </a:pPr>
            <a:r>
              <a:rPr spc="-20" dirty="0"/>
              <a:t>Соблюдайте</a:t>
            </a:r>
            <a:r>
              <a:rPr spc="-25" dirty="0"/>
              <a:t> регламент.</a:t>
            </a:r>
          </a:p>
          <a:p>
            <a:pPr marL="241300" indent="-228600">
              <a:lnSpc>
                <a:spcPts val="2735"/>
              </a:lnSpc>
              <a:spcBef>
                <a:spcPts val="710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Придерживайтесь</a:t>
            </a:r>
            <a:r>
              <a:rPr spc="-20" dirty="0"/>
              <a:t> </a:t>
            </a:r>
            <a:r>
              <a:rPr spc="-15" dirty="0"/>
              <a:t>делового</a:t>
            </a:r>
            <a:r>
              <a:rPr spc="-20" dirty="0"/>
              <a:t> </a:t>
            </a:r>
            <a:r>
              <a:rPr dirty="0"/>
              <a:t>стиля</a:t>
            </a:r>
            <a:r>
              <a:rPr spc="-5" dirty="0"/>
              <a:t> речи,</a:t>
            </a:r>
            <a:r>
              <a:rPr dirty="0"/>
              <a:t> </a:t>
            </a:r>
            <a:r>
              <a:rPr spc="-5" dirty="0"/>
              <a:t>избегайте</a:t>
            </a:r>
            <a:r>
              <a:rPr spc="-10" dirty="0"/>
              <a:t> использования жаргонизмов</a:t>
            </a:r>
          </a:p>
          <a:p>
            <a:pPr marL="241300">
              <a:lnSpc>
                <a:spcPts val="2735"/>
              </a:lnSpc>
            </a:pPr>
            <a:r>
              <a:rPr dirty="0"/>
              <a:t>и</a:t>
            </a:r>
            <a:r>
              <a:rPr spc="-20" dirty="0"/>
              <a:t> </a:t>
            </a:r>
            <a:r>
              <a:rPr spc="-10" dirty="0"/>
              <a:t>просторечных</a:t>
            </a:r>
            <a:r>
              <a:rPr spc="-20" dirty="0"/>
              <a:t> </a:t>
            </a:r>
            <a:r>
              <a:rPr spc="-10" dirty="0"/>
              <a:t>оборотов.</a:t>
            </a:r>
          </a:p>
          <a:p>
            <a:pPr marL="241300" marR="5080" indent="-228600">
              <a:lnSpc>
                <a:spcPts val="2590"/>
              </a:lnSpc>
              <a:spcBef>
                <a:spcPts val="1050"/>
              </a:spcBef>
              <a:buFont typeface="Arial MT"/>
              <a:buChar char="•"/>
              <a:tabLst>
                <a:tab pos="241300" algn="l"/>
                <a:tab pos="8556625" algn="l"/>
              </a:tabLst>
            </a:pPr>
            <a:r>
              <a:rPr spc="-5" dirty="0"/>
              <a:t>Не</a:t>
            </a:r>
            <a:r>
              <a:rPr spc="15" dirty="0"/>
              <a:t> </a:t>
            </a:r>
            <a:r>
              <a:rPr spc="-10" dirty="0"/>
              <a:t>увлекайтесь</a:t>
            </a:r>
            <a:r>
              <a:rPr spc="-5" dirty="0"/>
              <a:t> </a:t>
            </a:r>
            <a:r>
              <a:rPr spc="-10" dirty="0"/>
              <a:t>демонстрацией</a:t>
            </a:r>
            <a:r>
              <a:rPr spc="10" dirty="0"/>
              <a:t> </a:t>
            </a:r>
            <a:r>
              <a:rPr spc="-10" dirty="0"/>
              <a:t>работы</a:t>
            </a:r>
            <a:r>
              <a:rPr dirty="0"/>
              <a:t> </a:t>
            </a:r>
            <a:r>
              <a:rPr spc="-5" dirty="0"/>
              <a:t>программы</a:t>
            </a:r>
            <a:r>
              <a:rPr spc="15" dirty="0"/>
              <a:t> </a:t>
            </a:r>
            <a:r>
              <a:rPr dirty="0"/>
              <a:t>–</a:t>
            </a:r>
            <a:r>
              <a:rPr spc="10" dirty="0"/>
              <a:t> </a:t>
            </a:r>
            <a:r>
              <a:rPr spc="-5" dirty="0" err="1"/>
              <a:t>лучше</a:t>
            </a:r>
            <a:r>
              <a:rPr dirty="0"/>
              <a:t> </a:t>
            </a:r>
            <a:r>
              <a:rPr spc="-25" dirty="0" err="1" smtClean="0"/>
              <a:t>заготовьте</a:t>
            </a:r>
            <a:r>
              <a:rPr lang="ru-RU" spc="-25" dirty="0" smtClean="0"/>
              <a:t> </a:t>
            </a:r>
            <a:r>
              <a:rPr spc="-10" dirty="0" smtClean="0"/>
              <a:t> </a:t>
            </a:r>
            <a:r>
              <a:rPr dirty="0" err="1" smtClean="0"/>
              <a:t>заранее</a:t>
            </a:r>
            <a:r>
              <a:rPr lang="ru-RU" dirty="0" smtClean="0"/>
              <a:t> речь</a:t>
            </a:r>
            <a:r>
              <a:rPr spc="-5" dirty="0" smtClean="0"/>
              <a:t>.</a:t>
            </a:r>
            <a:endParaRPr spc="-5" dirty="0"/>
          </a:p>
          <a:p>
            <a:pPr marL="241300" indent="-228600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241300" algn="l"/>
              </a:tabLst>
            </a:pPr>
            <a:r>
              <a:rPr spc="-5" dirty="0"/>
              <a:t>Критерии </a:t>
            </a:r>
            <a:r>
              <a:rPr spc="-10" dirty="0"/>
              <a:t>оценки</a:t>
            </a:r>
            <a:r>
              <a:rPr dirty="0"/>
              <a:t> </a:t>
            </a:r>
            <a:r>
              <a:rPr spc="-10" dirty="0"/>
              <a:t>проектов.</a:t>
            </a:r>
          </a:p>
          <a:p>
            <a:pPr marL="241300" indent="-228600">
              <a:lnSpc>
                <a:spcPct val="100000"/>
              </a:lnSpc>
              <a:spcBef>
                <a:spcPts val="705"/>
              </a:spcBef>
              <a:buFont typeface="Arial MT"/>
              <a:buChar char="•"/>
              <a:tabLst>
                <a:tab pos="241300" algn="l"/>
              </a:tabLst>
            </a:pPr>
            <a:r>
              <a:rPr spc="-10" dirty="0"/>
              <a:t>Шкала</a:t>
            </a:r>
            <a:r>
              <a:rPr spc="-20" dirty="0"/>
              <a:t> </a:t>
            </a:r>
            <a:r>
              <a:rPr spc="-5" dirty="0"/>
              <a:t>оценивания </a:t>
            </a:r>
            <a:r>
              <a:rPr spc="-10" dirty="0"/>
              <a:t>компетентностей.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Подготовка</a:t>
            </a:r>
            <a:r>
              <a:rPr spc="-95" dirty="0"/>
              <a:t> </a:t>
            </a:r>
            <a:r>
              <a:rPr spc="-5" dirty="0"/>
              <a:t>к</a:t>
            </a:r>
            <a:r>
              <a:rPr spc="-35" dirty="0"/>
              <a:t> </a:t>
            </a:r>
            <a:r>
              <a:rPr spc="-25" dirty="0"/>
              <a:t>защите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667078"/>
            <a:ext cx="9653270" cy="3609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735"/>
              </a:lnSpc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Само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понятие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(от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лат.</a:t>
            </a:r>
            <a:r>
              <a:rPr sz="2400" spc="-10" dirty="0">
                <a:latin typeface="Calibri"/>
                <a:cs typeface="Calibri"/>
              </a:rPr>
              <a:t> project</a:t>
            </a:r>
            <a:r>
              <a:rPr sz="2400" dirty="0">
                <a:latin typeface="Calibri"/>
                <a:cs typeface="Calibri"/>
              </a:rPr>
              <a:t> –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брошенный </a:t>
            </a:r>
            <a:r>
              <a:rPr sz="2400" spc="-10" dirty="0">
                <a:latin typeface="Calibri"/>
                <a:cs typeface="Calibri"/>
              </a:rPr>
              <a:t>вперёд)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означает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план,</a:t>
            </a:r>
          </a:p>
          <a:p>
            <a:pPr marL="241300">
              <a:lnSpc>
                <a:spcPts val="2595"/>
              </a:lnSpc>
            </a:pPr>
            <a:r>
              <a:rPr sz="2400" spc="-5" dirty="0">
                <a:latin typeface="Calibri"/>
                <a:cs typeface="Calibri"/>
              </a:rPr>
              <a:t>замысел,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описание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того,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что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предстоит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сделать.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самом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широком</a:t>
            </a:r>
            <a:endParaRPr sz="2400" dirty="0">
              <a:latin typeface="Calibri"/>
              <a:cs typeface="Calibri"/>
            </a:endParaRPr>
          </a:p>
          <a:p>
            <a:pPr marL="241300" marR="109855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latin typeface="Calibri"/>
                <a:cs typeface="Calibri"/>
              </a:rPr>
              <a:t>понимании проект – </a:t>
            </a:r>
            <a:r>
              <a:rPr sz="2400" spc="-15" dirty="0">
                <a:latin typeface="Calibri"/>
                <a:cs typeface="Calibri"/>
              </a:rPr>
              <a:t>это </a:t>
            </a:r>
            <a:r>
              <a:rPr sz="2400" spc="-10" dirty="0">
                <a:latin typeface="Calibri"/>
                <a:cs typeface="Calibri"/>
              </a:rPr>
              <a:t>работа, </a:t>
            </a:r>
            <a:r>
              <a:rPr sz="2400" spc="-5" dirty="0">
                <a:latin typeface="Calibri"/>
                <a:cs typeface="Calibri"/>
              </a:rPr>
              <a:t>направленная </a:t>
            </a:r>
            <a:r>
              <a:rPr sz="2400" dirty="0">
                <a:latin typeface="Calibri"/>
                <a:cs typeface="Calibri"/>
              </a:rPr>
              <a:t>на </a:t>
            </a:r>
            <a:r>
              <a:rPr sz="2400" spc="-5" dirty="0">
                <a:latin typeface="Calibri"/>
                <a:cs typeface="Calibri"/>
              </a:rPr>
              <a:t>решение </a:t>
            </a:r>
            <a:r>
              <a:rPr sz="2400" spc="-10" dirty="0">
                <a:latin typeface="Calibri"/>
                <a:cs typeface="Calibri"/>
              </a:rPr>
              <a:t>конкретной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проблемы,</a:t>
            </a:r>
            <a:r>
              <a:rPr sz="2400" dirty="0">
                <a:latin typeface="Calibri"/>
                <a:cs typeface="Calibri"/>
              </a:rPr>
              <a:t> на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достижение </a:t>
            </a:r>
            <a:r>
              <a:rPr sz="2400" spc="-5" dirty="0">
                <a:latin typeface="Calibri"/>
                <a:cs typeface="Calibri"/>
              </a:rPr>
              <a:t>оптимальным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способом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заранее</a:t>
            </a:r>
          </a:p>
          <a:p>
            <a:pPr marL="241300">
              <a:lnSpc>
                <a:spcPts val="2555"/>
              </a:lnSpc>
            </a:pPr>
            <a:r>
              <a:rPr sz="2400" spc="-5" dirty="0">
                <a:latin typeface="Calibri"/>
                <a:cs typeface="Calibri"/>
              </a:rPr>
              <a:t>запланированного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результата.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  <a:p>
            <a:pPr marL="241300" marR="480059" indent="-228600">
              <a:lnSpc>
                <a:spcPts val="2590"/>
              </a:lnSpc>
              <a:spcBef>
                <a:spcPts val="1710"/>
              </a:spcBef>
            </a:pPr>
            <a:r>
              <a:rPr sz="2400" b="1" spc="-10" dirty="0">
                <a:latin typeface="Calibri"/>
                <a:cs typeface="Calibri"/>
              </a:rPr>
              <a:t>Учебный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проект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это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совместная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учебно-познавательная,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творческая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или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игровая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деятельность,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имеющая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общую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цель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0" dirty="0">
                <a:latin typeface="Calibri"/>
                <a:cs typeface="Calibri"/>
              </a:rPr>
              <a:t>согласованные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2415"/>
              </a:lnSpc>
            </a:pPr>
            <a:r>
              <a:rPr sz="2400" spc="-5" dirty="0">
                <a:latin typeface="Calibri"/>
                <a:cs typeface="Calibri"/>
              </a:rPr>
              <a:t>способы,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направленная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достижение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общего</a:t>
            </a:r>
            <a:r>
              <a:rPr sz="2400" spc="-20" dirty="0">
                <a:latin typeface="Calibri"/>
                <a:cs typeface="Calibri"/>
              </a:rPr>
              <a:t> результата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по решению</a:t>
            </a:r>
          </a:p>
          <a:p>
            <a:pPr marL="241300">
              <a:lnSpc>
                <a:spcPts val="2735"/>
              </a:lnSpc>
            </a:pPr>
            <a:r>
              <a:rPr sz="2400" spc="-15" dirty="0">
                <a:latin typeface="Calibri"/>
                <a:cs typeface="Calibri"/>
              </a:rPr>
              <a:t>какой-либо проблемы.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209800" y="660766"/>
            <a:ext cx="30530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" dirty="0"/>
              <a:t>Что</a:t>
            </a:r>
            <a:r>
              <a:rPr sz="3200" spc="-105" dirty="0"/>
              <a:t> </a:t>
            </a:r>
            <a:r>
              <a:rPr sz="3200" spc="-20" dirty="0"/>
              <a:t>такое</a:t>
            </a:r>
            <a:r>
              <a:rPr sz="3200" spc="-114" dirty="0"/>
              <a:t> </a:t>
            </a:r>
            <a:r>
              <a:rPr sz="3200" spc="-25" dirty="0"/>
              <a:t>проект?</a:t>
            </a:r>
            <a:endParaRPr sz="3200" dirty="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pic>
        <p:nvPicPr>
          <p:cNvPr id="4102" name="Picture 6" descr="https://cdn.onlinewebfonts.com/svg/download_45840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6367" y="177052"/>
            <a:ext cx="1481144" cy="1481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57948" y="2042286"/>
          <a:ext cx="10582910" cy="35219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87445"/>
                <a:gridCol w="6895465"/>
              </a:tblGrid>
              <a:tr h="880490">
                <a:tc>
                  <a:txBody>
                    <a:bodyPr/>
                    <a:lstStyle/>
                    <a:p>
                      <a:pPr marL="68580">
                        <a:lnSpc>
                          <a:spcPts val="209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содержанию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9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Монопредметный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проект: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проект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одной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учебной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дисциплине.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62230">
                        <a:lnSpc>
                          <a:spcPct val="107200"/>
                        </a:lnSpc>
                        <a:tabLst>
                          <a:tab pos="2023110" algn="l"/>
                          <a:tab pos="3049905" algn="l"/>
                          <a:tab pos="4054475" algn="l"/>
                          <a:tab pos="5850255" algn="l"/>
                        </a:tabLst>
                      </a:pP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М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ж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дм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тн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ы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й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: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140" dirty="0">
                          <a:latin typeface="Times New Roman"/>
                          <a:cs typeface="Times New Roman"/>
                        </a:rPr>
                        <a:t>т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,	о</a:t>
                      </a:r>
                      <a:r>
                        <a:rPr sz="1800" spc="-50" dirty="0">
                          <a:latin typeface="Times New Roman"/>
                          <a:cs typeface="Times New Roman"/>
                        </a:rPr>
                        <a:t>б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ъ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диняю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щ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й	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1800" spc="5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-9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ль</a:t>
                      </a:r>
                      <a:r>
                        <a:rPr sz="1800" spc="-10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о 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дисциплин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73988">
                <a:tc>
                  <a:txBody>
                    <a:bodyPr/>
                    <a:lstStyle/>
                    <a:p>
                      <a:pPr marL="68580">
                        <a:lnSpc>
                          <a:spcPts val="209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По организационной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форме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95"/>
                        </a:lnSpc>
                        <a:tabLst>
                          <a:tab pos="2187575" algn="l"/>
                          <a:tab pos="3328670" algn="l"/>
                          <a:tab pos="4446270" algn="l"/>
                          <a:tab pos="6216015" algn="l"/>
                        </a:tabLst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Индивидуальный	проект:	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проект,	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выполненный	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одним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обучающимся.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Парный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проект: выполняется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двумя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обучающимися.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Групповой</a:t>
                      </a:r>
                      <a:r>
                        <a:rPr sz="18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проект: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проект,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выполняемый</a:t>
                      </a:r>
                      <a:r>
                        <a:rPr sz="18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группой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обучающихся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80490">
                <a:tc>
                  <a:txBody>
                    <a:bodyPr/>
                    <a:lstStyle/>
                    <a:p>
                      <a:pPr marL="68580">
                        <a:lnSpc>
                          <a:spcPts val="209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времени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выполнения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95"/>
                        </a:lnSpc>
                      </a:pP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Мини-проект.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 marR="4288790">
                        <a:lnSpc>
                          <a:spcPct val="10720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Кратковременный</a:t>
                      </a:r>
                      <a:r>
                        <a:rPr sz="1800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проект.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Долговременный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86994">
                <a:tc>
                  <a:txBody>
                    <a:bodyPr/>
                    <a:lstStyle/>
                    <a:p>
                      <a:pPr marL="68580">
                        <a:lnSpc>
                          <a:spcPts val="2095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характеру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контактов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2095"/>
                        </a:lnSpc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Внутренний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(региональный).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Международный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6939" y="757809"/>
            <a:ext cx="3528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Типы</a:t>
            </a:r>
            <a:r>
              <a:rPr spc="-120" dirty="0"/>
              <a:t> </a:t>
            </a:r>
            <a:r>
              <a:rPr spc="-20" dirty="0"/>
              <a:t>учебных</a:t>
            </a:r>
            <a:r>
              <a:rPr spc="-105" dirty="0"/>
              <a:t> </a:t>
            </a:r>
            <a:r>
              <a:rPr spc="-20" dirty="0"/>
              <a:t>проектов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575353"/>
            <a:ext cx="5981700" cy="2310130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5"/>
              </a:spcBef>
            </a:pPr>
            <a:r>
              <a:rPr sz="2400" dirty="0">
                <a:latin typeface="Calibri"/>
                <a:cs typeface="Calibri"/>
              </a:rPr>
              <a:t>Этап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Подготовительный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dirty="0">
                <a:latin typeface="Calibri"/>
                <a:cs typeface="Calibri"/>
              </a:rPr>
              <a:t>Этап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2.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Планирование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Calibri"/>
                <a:cs typeface="Calibri"/>
              </a:rPr>
              <a:t>Этап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3.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Реализация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ts val="3600"/>
              </a:lnSpc>
              <a:spcBef>
                <a:spcPts val="90"/>
              </a:spcBef>
            </a:pPr>
            <a:r>
              <a:rPr sz="2400" dirty="0">
                <a:latin typeface="Calibri"/>
                <a:cs typeface="Calibri"/>
              </a:rPr>
              <a:t>Этап 4. </a:t>
            </a:r>
            <a:r>
              <a:rPr sz="2400" spc="-5" dirty="0">
                <a:latin typeface="Calibri"/>
                <a:cs typeface="Calibri"/>
              </a:rPr>
              <a:t>Презентация </a:t>
            </a:r>
            <a:r>
              <a:rPr sz="2400" spc="-10" dirty="0">
                <a:latin typeface="Calibri"/>
                <a:cs typeface="Calibri"/>
              </a:rPr>
              <a:t>(представление) </a:t>
            </a:r>
            <a:r>
              <a:rPr sz="2400" spc="-5" dirty="0">
                <a:latin typeface="Calibri"/>
                <a:cs typeface="Calibri"/>
              </a:rPr>
              <a:t>проекта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Этап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5.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Осмысление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оценка</a:t>
            </a:r>
            <a:r>
              <a:rPr sz="2400" spc="-5" dirty="0">
                <a:latin typeface="Calibri"/>
                <a:cs typeface="Calibri"/>
              </a:rPr>
              <a:t> проекта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16939" y="757809"/>
            <a:ext cx="4647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Этапы</a:t>
            </a:r>
            <a:r>
              <a:rPr spc="-80" dirty="0"/>
              <a:t> </a:t>
            </a:r>
            <a:r>
              <a:rPr spc="-25" dirty="0"/>
              <a:t>проектной</a:t>
            </a:r>
            <a:r>
              <a:rPr spc="-75" dirty="0"/>
              <a:t> </a:t>
            </a:r>
            <a:r>
              <a:rPr spc="-25" dirty="0"/>
              <a:t>деятельности</a:t>
            </a:r>
          </a:p>
        </p:txBody>
      </p:sp>
      <p:grpSp>
        <p:nvGrpSpPr>
          <p:cNvPr id="8" name="object 8"/>
          <p:cNvGrpSpPr/>
          <p:nvPr/>
        </p:nvGrpSpPr>
        <p:grpSpPr>
          <a:xfrm>
            <a:off x="64007" y="6243826"/>
            <a:ext cx="588645" cy="587375"/>
            <a:chOff x="64007" y="6243826"/>
            <a:chExt cx="588645" cy="58737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211" y="6244962"/>
              <a:ext cx="587407" cy="58599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4007" y="6243826"/>
              <a:ext cx="539496" cy="541020"/>
            </a:xfrm>
            <a:prstGeom prst="rect">
              <a:avLst/>
            </a:prstGeom>
          </p:spPr>
        </p:pic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pic>
        <p:nvPicPr>
          <p:cNvPr id="3074" name="Picture 2" descr="https://sp22msk.ru/medical_tourism/alrt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108" y="738759"/>
            <a:ext cx="48768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980073"/>
            <a:ext cx="9869170" cy="4262064"/>
          </a:xfrm>
          <a:prstGeom prst="rect">
            <a:avLst/>
          </a:prstGeom>
        </p:spPr>
        <p:txBody>
          <a:bodyPr vert="horz" wrap="square" lIns="0" tIns="1035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2400" i="1" dirty="0">
                <a:latin typeface="Calibri"/>
                <a:cs typeface="Calibri"/>
              </a:rPr>
              <a:t>Этап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1.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Подготовительный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740"/>
              </a:lnSpc>
              <a:spcBef>
                <a:spcPts val="720"/>
              </a:spcBef>
            </a:pPr>
            <a:r>
              <a:rPr sz="2400" spc="-5" dirty="0">
                <a:latin typeface="Calibri"/>
                <a:cs typeface="Calibri"/>
              </a:rPr>
              <a:t>На </a:t>
            </a:r>
            <a:r>
              <a:rPr sz="2400" spc="-10" dirty="0">
                <a:latin typeface="Calibri"/>
                <a:cs typeface="Calibri"/>
              </a:rPr>
              <a:t>этом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этапе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определяются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цели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задачи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проекта. </a:t>
            </a:r>
            <a:r>
              <a:rPr sz="2400" dirty="0">
                <a:latin typeface="Calibri"/>
                <a:cs typeface="Calibri"/>
              </a:rPr>
              <a:t>Выбор</a:t>
            </a:r>
          </a:p>
          <a:p>
            <a:pPr marL="241300" marR="5080">
              <a:lnSpc>
                <a:spcPts val="2590"/>
              </a:lnSpc>
              <a:spcBef>
                <a:spcPts val="185"/>
              </a:spcBef>
            </a:pP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формулирование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проблем,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которые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будут </a:t>
            </a:r>
            <a:r>
              <a:rPr sz="2400" dirty="0">
                <a:latin typeface="Calibri"/>
                <a:cs typeface="Calibri"/>
              </a:rPr>
              <a:t>разрешены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ходе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проектной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деятельности,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выбор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темы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работы</a:t>
            </a:r>
            <a:r>
              <a:rPr sz="2400" spc="-5" dirty="0" smtClean="0">
                <a:latin typeface="Calibri"/>
                <a:cs typeface="Calibri"/>
              </a:rPr>
              <a:t>.</a:t>
            </a:r>
            <a:endParaRPr lang="ru-RU" sz="2400" spc="-5" dirty="0" smtClean="0">
              <a:latin typeface="Calibri"/>
              <a:cs typeface="Calibri"/>
            </a:endParaRPr>
          </a:p>
          <a:p>
            <a:pPr marL="241300" marR="5080">
              <a:lnSpc>
                <a:spcPts val="2590"/>
              </a:lnSpc>
              <a:spcBef>
                <a:spcPts val="185"/>
              </a:spcBef>
            </a:pP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i="1" dirty="0">
                <a:latin typeface="Calibri"/>
                <a:cs typeface="Calibri"/>
              </a:rPr>
              <a:t>Этап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2.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Планирование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-15" dirty="0">
                <a:latin typeface="Calibri"/>
                <a:cs typeface="Calibri"/>
              </a:rPr>
              <a:t>Определение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источников </a:t>
            </a:r>
            <a:r>
              <a:rPr sz="2400" spc="-15" dirty="0">
                <a:latin typeface="Calibri"/>
                <a:cs typeface="Calibri"/>
              </a:rPr>
              <a:t>необходимой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информации.</a:t>
            </a:r>
            <a:endParaRPr sz="2400" dirty="0">
              <a:latin typeface="Calibri"/>
              <a:cs typeface="Calibri"/>
            </a:endParaRPr>
          </a:p>
          <a:p>
            <a:pPr marL="12700" marR="2797175">
              <a:lnSpc>
                <a:spcPct val="124600"/>
              </a:lnSpc>
              <a:spcBef>
                <a:spcPts val="10"/>
              </a:spcBef>
            </a:pPr>
            <a:r>
              <a:rPr sz="2400" spc="-15" dirty="0">
                <a:latin typeface="Calibri"/>
                <a:cs typeface="Calibri"/>
              </a:rPr>
              <a:t>Определение </a:t>
            </a:r>
            <a:r>
              <a:rPr sz="2400" dirty="0">
                <a:latin typeface="Calibri"/>
                <a:cs typeface="Calibri"/>
              </a:rPr>
              <a:t>способов </a:t>
            </a:r>
            <a:r>
              <a:rPr sz="2400" spc="-5" dirty="0">
                <a:latin typeface="Calibri"/>
                <a:cs typeface="Calibri"/>
              </a:rPr>
              <a:t>сбора </a:t>
            </a:r>
            <a:r>
              <a:rPr sz="2400" dirty="0">
                <a:latin typeface="Calibri"/>
                <a:cs typeface="Calibri"/>
              </a:rPr>
              <a:t>и анализа </a:t>
            </a:r>
            <a:r>
              <a:rPr sz="2400" spc="-5" dirty="0">
                <a:latin typeface="Calibri"/>
                <a:cs typeface="Calibri"/>
              </a:rPr>
              <a:t>информации.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Формирование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задачи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spc="-10" dirty="0">
                <a:latin typeface="Calibri"/>
                <a:cs typeface="Calibri"/>
              </a:rPr>
              <a:t>Разработка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плана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действий.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d1muf25xaso8hp.cloudfront.net/https%3A%2F%2Fs3.amazonaws.com%2Fappforest_uf%2Ff1612824803071x424102420690607700%2Fhhms.png?w=&amp;amp;h=&amp;amp;auto=compress&amp;amp;dpr=1&amp;amp;fit=ma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2743200"/>
            <a:ext cx="3551238" cy="355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948334" y="901445"/>
            <a:ext cx="7609840" cy="32207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i="1" dirty="0">
                <a:latin typeface="Calibri"/>
                <a:cs typeface="Calibri"/>
              </a:rPr>
              <a:t>Этап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3.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Реализация</a:t>
            </a:r>
            <a:r>
              <a:rPr sz="2400" i="1" spc="-2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проекта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</a:pPr>
            <a:r>
              <a:rPr sz="2400" spc="-5" dirty="0">
                <a:latin typeface="Calibri"/>
                <a:cs typeface="Calibri"/>
              </a:rPr>
              <a:t>Сбор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уточнение</a:t>
            </a:r>
            <a:r>
              <a:rPr sz="2400" spc="-5" dirty="0">
                <a:latin typeface="Calibri"/>
                <a:cs typeface="Calibri"/>
              </a:rPr>
              <a:t> информации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2400" spc="-10" dirty="0">
                <a:latin typeface="Calibri"/>
                <a:cs typeface="Calibri"/>
              </a:rPr>
              <a:t>«Мозговой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штурм»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(обсуждение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альтернатив).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Calibri"/>
                <a:cs typeface="Calibri"/>
              </a:rPr>
              <a:t>Выбор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оптимального </a:t>
            </a:r>
            <a:r>
              <a:rPr sz="2400" dirty="0">
                <a:latin typeface="Calibri"/>
                <a:cs typeface="Calibri"/>
              </a:rPr>
              <a:t>варианта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хода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проекта.</a:t>
            </a:r>
            <a:endParaRPr sz="2400" dirty="0">
              <a:latin typeface="Calibri"/>
              <a:cs typeface="Calibri"/>
            </a:endParaRPr>
          </a:p>
          <a:p>
            <a:pPr marL="12700" marR="5080">
              <a:lnSpc>
                <a:spcPct val="124600"/>
              </a:lnSpc>
              <a:spcBef>
                <a:spcPts val="15"/>
              </a:spcBef>
            </a:pPr>
            <a:r>
              <a:rPr sz="2400" spc="-10" dirty="0">
                <a:latin typeface="Calibri"/>
                <a:cs typeface="Calibri"/>
              </a:rPr>
              <a:t>Поэтапное выполнение исследовательских </a:t>
            </a:r>
            <a:r>
              <a:rPr sz="2400" dirty="0">
                <a:latin typeface="Calibri"/>
                <a:cs typeface="Calibri"/>
              </a:rPr>
              <a:t>задач </a:t>
            </a:r>
            <a:r>
              <a:rPr sz="2400" spc="-5" dirty="0">
                <a:latin typeface="Calibri"/>
                <a:cs typeface="Calibri"/>
              </a:rPr>
              <a:t>проекта.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Анализ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информации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формулирование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выводов.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-5" dirty="0">
                <a:latin typeface="Calibri"/>
                <a:cs typeface="Calibri"/>
              </a:rPr>
              <a:t>Оформление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8800" y="1524000"/>
            <a:ext cx="4248150" cy="2764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24800"/>
              </a:lnSpc>
              <a:spcBef>
                <a:spcPts val="105"/>
              </a:spcBef>
            </a:pPr>
            <a:r>
              <a:rPr sz="2400" i="1" dirty="0">
                <a:latin typeface="Calibri"/>
                <a:cs typeface="Calibri"/>
              </a:rPr>
              <a:t>Этап 4. </a:t>
            </a:r>
            <a:r>
              <a:rPr sz="2400" i="1" spc="-5" dirty="0">
                <a:latin typeface="Calibri"/>
                <a:cs typeface="Calibri"/>
              </a:rPr>
              <a:t>Презентация </a:t>
            </a:r>
            <a:r>
              <a:rPr sz="2400" i="1" dirty="0">
                <a:latin typeface="Calibri"/>
                <a:cs typeface="Calibri"/>
              </a:rPr>
              <a:t>проекта </a:t>
            </a:r>
            <a:r>
              <a:rPr sz="2400" i="1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Различные </a:t>
            </a:r>
            <a:r>
              <a:rPr sz="2400" spc="-5" dirty="0">
                <a:latin typeface="Calibri"/>
                <a:cs typeface="Calibri"/>
              </a:rPr>
              <a:t>формы </a:t>
            </a:r>
            <a:r>
              <a:rPr sz="2400" dirty="0">
                <a:latin typeface="Calibri"/>
                <a:cs typeface="Calibri"/>
              </a:rPr>
              <a:t>презентации: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устное сообщение;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spc="-10" dirty="0">
                <a:latin typeface="Calibri"/>
                <a:cs typeface="Calibri"/>
              </a:rPr>
              <a:t>публичная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защита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проекта;</a:t>
            </a:r>
            <a:endParaRPr sz="2400" dirty="0">
              <a:latin typeface="Calibri"/>
              <a:cs typeface="Calibri"/>
            </a:endParaRPr>
          </a:p>
          <a:p>
            <a:pPr marL="12700" marR="404495">
              <a:lnSpc>
                <a:spcPct val="124600"/>
              </a:lnSpc>
              <a:spcBef>
                <a:spcPts val="10"/>
              </a:spcBef>
            </a:pPr>
            <a:r>
              <a:rPr sz="2400" spc="-10" dirty="0">
                <a:latin typeface="Calibri"/>
                <a:cs typeface="Calibri"/>
              </a:rPr>
              <a:t>демонстрация </a:t>
            </a:r>
            <a:r>
              <a:rPr sz="2400" spc="-5" dirty="0">
                <a:latin typeface="Calibri"/>
                <a:cs typeface="Calibri"/>
              </a:rPr>
              <a:t>видеофильма;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презентация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веб-сайта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др.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pic>
        <p:nvPicPr>
          <p:cNvPr id="1028" name="Picture 4" descr="https://www.voxtronic.com/wp-content/uploads/2019/03/icon_educ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001395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8334" y="901445"/>
            <a:ext cx="9041765" cy="446278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20"/>
              </a:spcBef>
            </a:pPr>
            <a:r>
              <a:rPr sz="2400" i="1" dirty="0">
                <a:latin typeface="Calibri"/>
                <a:cs typeface="Calibri"/>
              </a:rPr>
              <a:t>Этап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5.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Осмысление</a:t>
            </a:r>
            <a:r>
              <a:rPr sz="2400" i="1" dirty="0">
                <a:latin typeface="Calibri"/>
                <a:cs typeface="Calibri"/>
              </a:rPr>
              <a:t> и</a:t>
            </a:r>
            <a:r>
              <a:rPr sz="2400" i="1" spc="-10" dirty="0">
                <a:latin typeface="Calibri"/>
                <a:cs typeface="Calibri"/>
              </a:rPr>
              <a:t> оценка </a:t>
            </a:r>
            <a:r>
              <a:rPr sz="2400" i="1" dirty="0">
                <a:latin typeface="Calibri"/>
                <a:cs typeface="Calibri"/>
              </a:rPr>
              <a:t>проекта.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Рефлексия</a:t>
            </a:r>
            <a:endParaRPr sz="2400">
              <a:latin typeface="Calibri"/>
              <a:cs typeface="Calibri"/>
            </a:endParaRPr>
          </a:p>
          <a:p>
            <a:pPr marL="241300" marR="5080" indent="-228600">
              <a:lnSpc>
                <a:spcPts val="2590"/>
              </a:lnSpc>
              <a:spcBef>
                <a:spcPts val="1045"/>
              </a:spcBef>
            </a:pPr>
            <a:r>
              <a:rPr sz="2400" spc="-5" dirty="0">
                <a:latin typeface="Calibri"/>
                <a:cs typeface="Calibri"/>
              </a:rPr>
              <a:t>После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презентации </a:t>
            </a:r>
            <a:r>
              <a:rPr sz="2400" spc="-10" dirty="0">
                <a:latin typeface="Calibri"/>
                <a:cs typeface="Calibri"/>
              </a:rPr>
              <a:t>полезно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организовать </a:t>
            </a:r>
            <a:r>
              <a:rPr sz="2400" spc="-15" dirty="0">
                <a:latin typeface="Calibri"/>
                <a:cs typeface="Calibri"/>
              </a:rPr>
              <a:t>коллективное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обсуждение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результатов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проекта.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15" dirty="0">
                <a:latin typeface="Calibri"/>
                <a:cs typeface="Calibri"/>
              </a:rPr>
              <a:t>Что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было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самым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трудным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10" dirty="0">
                <a:latin typeface="Calibri"/>
                <a:cs typeface="Calibri"/>
              </a:rPr>
              <a:t> работе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над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проектом?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Calibri"/>
                <a:cs typeface="Calibri"/>
              </a:rPr>
              <a:t>Какие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проблемы возникали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ходе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работы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и </a:t>
            </a:r>
            <a:r>
              <a:rPr sz="2400" spc="-15" dirty="0">
                <a:latin typeface="Calibri"/>
                <a:cs typeface="Calibri"/>
              </a:rPr>
              <a:t>как </a:t>
            </a:r>
            <a:r>
              <a:rPr sz="2400" dirty="0">
                <a:latin typeface="Calibri"/>
                <a:cs typeface="Calibri"/>
              </a:rPr>
              <a:t>их</a:t>
            </a:r>
            <a:r>
              <a:rPr sz="2400" spc="-5" dirty="0">
                <a:latin typeface="Calibri"/>
                <a:cs typeface="Calibri"/>
              </a:rPr>
              <a:t> решили?</a:t>
            </a:r>
            <a:endParaRPr sz="2400">
              <a:latin typeface="Calibri"/>
              <a:cs typeface="Calibri"/>
            </a:endParaRPr>
          </a:p>
          <a:p>
            <a:pPr marL="12700" marR="241935">
              <a:lnSpc>
                <a:spcPct val="1247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Можно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ли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считать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проблему,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над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которой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 </a:t>
            </a:r>
            <a:r>
              <a:rPr sz="2400" spc="-10" dirty="0">
                <a:latin typeface="Calibri"/>
                <a:cs typeface="Calibri"/>
              </a:rPr>
              <a:t>работали,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решенной? </a:t>
            </a:r>
            <a:r>
              <a:rPr sz="2400" spc="-5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Что </a:t>
            </a:r>
            <a:r>
              <a:rPr sz="2400" spc="-5" dirty="0">
                <a:latin typeface="Calibri"/>
                <a:cs typeface="Calibri"/>
              </a:rPr>
              <a:t>нуждается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доработке?</a:t>
            </a:r>
            <a:endParaRPr sz="2400">
              <a:latin typeface="Calibri"/>
              <a:cs typeface="Calibri"/>
            </a:endParaRPr>
          </a:p>
          <a:p>
            <a:pPr marL="12700" marR="4573905">
              <a:lnSpc>
                <a:spcPts val="3600"/>
              </a:lnSpc>
              <a:spcBef>
                <a:spcPts val="229"/>
              </a:spcBef>
            </a:pPr>
            <a:r>
              <a:rPr sz="2400" spc="-10" dirty="0">
                <a:latin typeface="Calibri"/>
                <a:cs typeface="Calibri"/>
              </a:rPr>
              <a:t>Чего </a:t>
            </a:r>
            <a:r>
              <a:rPr sz="2400" dirty="0">
                <a:latin typeface="Calibri"/>
                <a:cs typeface="Calibri"/>
              </a:rPr>
              <a:t>вы </a:t>
            </a:r>
            <a:r>
              <a:rPr sz="2400" spc="-15" dirty="0">
                <a:latin typeface="Calibri"/>
                <a:cs typeface="Calibri"/>
              </a:rPr>
              <a:t>до </a:t>
            </a:r>
            <a:r>
              <a:rPr sz="2400" dirty="0">
                <a:latin typeface="Calibri"/>
                <a:cs typeface="Calibri"/>
              </a:rPr>
              <a:t>сих </a:t>
            </a:r>
            <a:r>
              <a:rPr sz="2400" spc="-5" dirty="0">
                <a:latin typeface="Calibri"/>
                <a:cs typeface="Calibri"/>
              </a:rPr>
              <a:t>пор </a:t>
            </a:r>
            <a:r>
              <a:rPr sz="2400" dirty="0">
                <a:latin typeface="Calibri"/>
                <a:cs typeface="Calibri"/>
              </a:rPr>
              <a:t>не </a:t>
            </a:r>
            <a:r>
              <a:rPr sz="2400" spc="-10" dirty="0">
                <a:latin typeface="Calibri"/>
                <a:cs typeface="Calibri"/>
              </a:rPr>
              <a:t>понимаете? </a:t>
            </a:r>
            <a:r>
              <a:rPr sz="2400" spc="-5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чем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вы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стали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более</a:t>
            </a:r>
            <a:r>
              <a:rPr sz="2400" spc="-5" dirty="0">
                <a:latin typeface="Calibri"/>
                <a:cs typeface="Calibri"/>
              </a:rPr>
              <a:t> уверенны?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sz="2400" spc="-15" dirty="0">
                <a:latin typeface="Calibri"/>
                <a:cs typeface="Calibri"/>
              </a:rPr>
              <a:t>Что </a:t>
            </a:r>
            <a:r>
              <a:rPr sz="2400" dirty="0">
                <a:latin typeface="Calibri"/>
                <a:cs typeface="Calibri"/>
              </a:rPr>
              <a:t>было</a:t>
            </a:r>
            <a:r>
              <a:rPr sz="2400" spc="-10" dirty="0">
                <a:latin typeface="Calibri"/>
                <a:cs typeface="Calibri"/>
              </a:rPr>
              <a:t> наиболее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значительным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из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того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что </a:t>
            </a:r>
            <a:r>
              <a:rPr sz="2400" dirty="0">
                <a:latin typeface="Calibri"/>
                <a:cs typeface="Calibri"/>
              </a:rPr>
              <a:t>вы узнали?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39" y="1238250"/>
            <a:ext cx="22193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41300" algn="l"/>
              </a:tabLst>
            </a:pPr>
            <a:r>
              <a:rPr sz="2400" b="1" dirty="0">
                <a:latin typeface="Calibri"/>
                <a:cs typeface="Calibri"/>
              </a:rPr>
              <a:t>Докум</a:t>
            </a:r>
            <a:r>
              <a:rPr sz="2400" b="1" spc="10" dirty="0">
                <a:latin typeface="Calibri"/>
                <a:cs typeface="Calibri"/>
              </a:rPr>
              <a:t>е</a:t>
            </a:r>
            <a:r>
              <a:rPr sz="2400" b="1" spc="-5" dirty="0">
                <a:latin typeface="Calibri"/>
                <a:cs typeface="Calibri"/>
              </a:rPr>
              <a:t>нт</a:t>
            </a:r>
            <a:r>
              <a:rPr sz="2400" b="1" spc="5" dirty="0">
                <a:latin typeface="Calibri"/>
                <a:cs typeface="Calibri"/>
              </a:rPr>
              <a:t>а</a:t>
            </a:r>
            <a:r>
              <a:rPr sz="2400" b="1" dirty="0">
                <a:latin typeface="Calibri"/>
                <a:cs typeface="Calibri"/>
              </a:rPr>
              <a:t>ция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32180" y="647141"/>
            <a:ext cx="38087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Лист</a:t>
            </a:r>
            <a:r>
              <a:rPr spc="-90" dirty="0"/>
              <a:t> </a:t>
            </a:r>
            <a:r>
              <a:rPr spc="-25" dirty="0"/>
              <a:t>оценивания</a:t>
            </a:r>
            <a:r>
              <a:rPr spc="-100" dirty="0"/>
              <a:t> </a:t>
            </a:r>
            <a:r>
              <a:rPr spc="-20" dirty="0"/>
              <a:t>проекта</a:t>
            </a: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728167" y="2052954"/>
          <a:ext cx="10658475" cy="3913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0295"/>
                <a:gridCol w="7028180"/>
              </a:tblGrid>
              <a:tr h="978408">
                <a:tc>
                  <a:txBody>
                    <a:bodyPr/>
                    <a:lstStyle/>
                    <a:p>
                      <a:pPr marL="525780">
                        <a:lnSpc>
                          <a:spcPts val="2335"/>
                        </a:lnSpc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«Неудовлетворительно»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2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ts val="2335"/>
                        </a:lnSpc>
                        <a:tabLst>
                          <a:tab pos="2118995" algn="l"/>
                          <a:tab pos="2627630" algn="l"/>
                          <a:tab pos="3691890" algn="l"/>
                          <a:tab pos="4840605" algn="l"/>
                          <a:tab pos="6560184" algn="l"/>
                        </a:tabLst>
                      </a:pP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Отсутствует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на	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момент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защиты,	заимствована	или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26415" marR="62230">
                        <a:lnSpc>
                          <a:spcPct val="10700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полностью</a:t>
                      </a:r>
                      <a:r>
                        <a:rPr sz="20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20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соответствует</a:t>
                      </a:r>
                      <a:r>
                        <a:rPr sz="20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требованиям</a:t>
                      </a:r>
                      <a:r>
                        <a:rPr sz="20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20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оформлению </a:t>
                      </a:r>
                      <a:r>
                        <a:rPr sz="2000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содержанию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2272">
                <a:tc>
                  <a:txBody>
                    <a:bodyPr/>
                    <a:lstStyle/>
                    <a:p>
                      <a:pPr marL="525780">
                        <a:lnSpc>
                          <a:spcPts val="2340"/>
                        </a:lnSpc>
                      </a:pP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«Удовлетворительно»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3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ts val="2340"/>
                        </a:lnSpc>
                        <a:tabLst>
                          <a:tab pos="1199515" algn="l"/>
                          <a:tab pos="3079115" algn="l"/>
                          <a:tab pos="4845685" algn="l"/>
                          <a:tab pos="5483860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Не	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соответствует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требованиям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по	оформлению;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2641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содержит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существенной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части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информации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 о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проекте.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78407">
                <a:tc>
                  <a:txBody>
                    <a:bodyPr/>
                    <a:lstStyle/>
                    <a:p>
                      <a:pPr marL="525780">
                        <a:lnSpc>
                          <a:spcPts val="2340"/>
                        </a:lnSpc>
                      </a:pP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«Хорошо»</a:t>
                      </a:r>
                      <a:r>
                        <a:rPr sz="20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4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ts val="2340"/>
                        </a:lnSpc>
                        <a:tabLst>
                          <a:tab pos="1861185" algn="l"/>
                          <a:tab pos="3380740" algn="l"/>
                          <a:tab pos="4915535" algn="l"/>
                          <a:tab pos="5485765" algn="l"/>
                        </a:tabLst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Частично	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соблюдены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требования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по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оформлению;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26415">
                        <a:lnSpc>
                          <a:spcPct val="100000"/>
                        </a:lnSpc>
                        <a:spcBef>
                          <a:spcPts val="165"/>
                        </a:spcBef>
                        <a:tabLst>
                          <a:tab pos="2234565" algn="l"/>
                          <a:tab pos="2719070" algn="l"/>
                          <a:tab pos="3926204" algn="l"/>
                          <a:tab pos="5302885" algn="l"/>
                          <a:tab pos="6560184" algn="l"/>
                        </a:tabLst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информация	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о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проекте	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изложена	неполно	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или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264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неграмотным</a:t>
                      </a:r>
                      <a:r>
                        <a:rPr sz="20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20" dirty="0">
                          <a:latin typeface="Times New Roman"/>
                          <a:cs typeface="Times New Roman"/>
                        </a:rPr>
                        <a:t>языком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304544">
                <a:tc>
                  <a:txBody>
                    <a:bodyPr/>
                    <a:lstStyle/>
                    <a:p>
                      <a:pPr marL="525780">
                        <a:lnSpc>
                          <a:spcPts val="234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«Отлично»</a:t>
                      </a:r>
                      <a:r>
                        <a:rPr sz="2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20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5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 algn="just">
                        <a:lnSpc>
                          <a:spcPts val="2340"/>
                        </a:lnSpc>
                      </a:pPr>
                      <a:r>
                        <a:rPr sz="2000" dirty="0">
                          <a:latin typeface="Times New Roman"/>
                          <a:cs typeface="Times New Roman"/>
                        </a:rPr>
                        <a:t>Полное  </a:t>
                      </a:r>
                      <a:r>
                        <a:rPr sz="20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соответствие</a:t>
                      </a:r>
                      <a:r>
                        <a:rPr sz="2000" spc="1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требованиям  </a:t>
                      </a:r>
                      <a:r>
                        <a:rPr sz="20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по</a:t>
                      </a:r>
                      <a:r>
                        <a:rPr sz="2000" spc="1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содержанию</a:t>
                      </a:r>
                      <a:r>
                        <a:rPr sz="2000" spc="1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marL="526415" marR="59055" algn="just">
                        <a:lnSpc>
                          <a:spcPct val="107000"/>
                        </a:lnSpc>
                      </a:pPr>
                      <a:r>
                        <a:rPr sz="2000" spc="-5" dirty="0">
                          <a:latin typeface="Times New Roman"/>
                          <a:cs typeface="Times New Roman"/>
                        </a:rPr>
                        <a:t>оформлению</a:t>
                      </a:r>
                      <a:r>
                        <a:rPr sz="2000" spc="4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документов;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информация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изложена </a:t>
                      </a:r>
                      <a:r>
                        <a:rPr sz="2000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spc="-15" dirty="0">
                          <a:latin typeface="Times New Roman"/>
                          <a:cs typeface="Times New Roman"/>
                        </a:rPr>
                        <a:t>корректным </a:t>
                      </a:r>
                      <a:r>
                        <a:rPr sz="2000" spc="-25" dirty="0">
                          <a:latin typeface="Times New Roman"/>
                          <a:cs typeface="Times New Roman"/>
                        </a:rPr>
                        <a:t>языком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и полностью освещает все </a:t>
                      </a:r>
                      <a:r>
                        <a:rPr sz="2000" spc="-10" dirty="0">
                          <a:latin typeface="Times New Roman"/>
                          <a:cs typeface="Times New Roman"/>
                        </a:rPr>
                        <a:t>требуемые </a:t>
                      </a:r>
                      <a:r>
                        <a:rPr sz="2000" spc="-5" dirty="0">
                          <a:latin typeface="Times New Roman"/>
                          <a:cs typeface="Times New Roman"/>
                        </a:rPr>
                        <a:t> аспекты</a:t>
                      </a:r>
                      <a:r>
                        <a:rPr sz="2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000" dirty="0">
                          <a:latin typeface="Times New Roman"/>
                          <a:cs typeface="Times New Roman"/>
                        </a:rPr>
                        <a:t>проекта</a:t>
                      </a: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483</Words>
  <Application>Microsoft Office PowerPoint</Application>
  <PresentationFormat>Широкоэкранный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MT</vt:lpstr>
      <vt:lpstr>Calibri</vt:lpstr>
      <vt:lpstr>Calibri Light</vt:lpstr>
      <vt:lpstr>Times New Roman</vt:lpstr>
      <vt:lpstr>Office Theme</vt:lpstr>
      <vt:lpstr>Что такое проект?</vt:lpstr>
      <vt:lpstr>Что такое проект?</vt:lpstr>
      <vt:lpstr>Типы учебных проектов</vt:lpstr>
      <vt:lpstr>Этапы проектной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Лист оценивания проекта</vt:lpstr>
      <vt:lpstr>Подготовка к защите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Veronika</cp:lastModifiedBy>
  <cp:revision>2</cp:revision>
  <dcterms:created xsi:type="dcterms:W3CDTF">2024-01-24T09:05:55Z</dcterms:created>
  <dcterms:modified xsi:type="dcterms:W3CDTF">2024-01-24T09:19:53Z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2024-01-24T00:00:00Z</vt:filetime>
  </property>
</Properties>
</file>