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1"/>
  </p:notesMasterIdLst>
  <p:handoutMasterIdLst>
    <p:handoutMasterId r:id="rId12"/>
  </p:handoutMasterIdLst>
  <p:sldIdLst>
    <p:sldId id="411" r:id="rId2"/>
    <p:sldId id="427" r:id="rId3"/>
    <p:sldId id="444" r:id="rId4"/>
    <p:sldId id="445" r:id="rId5"/>
    <p:sldId id="446" r:id="rId6"/>
    <p:sldId id="450" r:id="rId7"/>
    <p:sldId id="449" r:id="rId8"/>
    <p:sldId id="452" r:id="rId9"/>
    <p:sldId id="451" r:id="rId10"/>
  </p:sldIdLst>
  <p:sldSz cx="9144000" cy="5143500" type="screen16x9"/>
  <p:notesSz cx="6761163" cy="9942513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E2"/>
    <a:srgbClr val="002774"/>
    <a:srgbClr val="004F8A"/>
    <a:srgbClr val="FF0000"/>
    <a:srgbClr val="003DB8"/>
    <a:srgbClr val="009E47"/>
    <a:srgbClr val="CCECFF"/>
    <a:srgbClr val="CCFFFF"/>
    <a:srgbClr val="33CC33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21" autoAdjust="0"/>
  </p:normalViewPr>
  <p:slideViewPr>
    <p:cSldViewPr>
      <p:cViewPr varScale="1">
        <p:scale>
          <a:sx n="86" d="100"/>
          <a:sy n="86" d="100"/>
        </p:scale>
        <p:origin x="72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C3B01-30AC-4281-85C6-0262FC4E226A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BAB6-8BB4-4C21-A6A8-6A7A9B8A5D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7941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3A513E-4D17-477E-8681-CF45D165B0A0}" type="datetimeFigureOut">
              <a:rPr lang="ru-RU"/>
              <a:pPr>
                <a:defRPr/>
              </a:pPr>
              <a:t>24.03.2022</a:t>
            </a:fld>
            <a:endParaRPr lang="ru-RU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D7B309-7E1A-4535-8A2D-A4AB677C32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754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B4AC9-099D-495D-AD62-058C553FA6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60719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DE423-D4B5-4E20-B064-DD253815EE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68017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50B47-A63E-48AD-9434-B8F2522403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11945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E424-0B3B-4854-9BED-1DE9CF4B185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05040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937C7-45E3-42D4-B6DF-670776AD83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64777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42396-4811-4D01-93BE-B400DB2BD6E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35627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A79BA-919D-491A-A838-BF1FDE80EF8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66525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06DDC-2877-4D5E-A6B5-68171E5E20C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56410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26ED0-D56C-4CE3-B710-DBA7429B63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64488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03F4A-592C-4031-AA8E-EB9760AB82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30666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2CEF8-7575-4FD8-8AC4-3C454B60E5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62068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11593E-58F8-43F1-A6A2-1B3333D339C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50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112150019" TargetMode="External"/><Relationship Id="rId2" Type="http://schemas.openxmlformats.org/officeDocument/2006/relationships/hyperlink" Target="http://publication.pravo.gov.ru/Document/View/000120211215003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ublication.pravo.gov.ru/Document/View/000120211215003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112150019" TargetMode="External"/><Relationship Id="rId2" Type="http://schemas.openxmlformats.org/officeDocument/2006/relationships/hyperlink" Target="http://publication.pravo.gov.ru/Document/View/000120211215003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ublication.pravo.gov.ru/Document/View/000120211215003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navigator-podgotovki/navigator-ege" TargetMode="External"/><Relationship Id="rId2" Type="http://schemas.openxmlformats.org/officeDocument/2006/relationships/hyperlink" Target="https://fipi.ru/ege/videokonsultatsii-razrabotchikov-kim-yeg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ipi.ru/ege/otkrytyy-bank-zadaniy-ege" TargetMode="External"/><Relationship Id="rId4" Type="http://schemas.openxmlformats.org/officeDocument/2006/relationships/hyperlink" Target="https://fipi.ru/navigator-podgotovki/navigator-o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3"/>
          <p:cNvSpPr>
            <a:spLocks noChangeArrowheads="1"/>
          </p:cNvSpPr>
          <p:nvPr/>
        </p:nvSpPr>
        <p:spPr bwMode="auto">
          <a:xfrm>
            <a:off x="809185" y="3003798"/>
            <a:ext cx="48244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2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ru-RU" sz="1600" b="1" dirty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26ED0-D56C-4CE3-B710-DBA7429B63D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87A82C8-E33E-4072-8685-6C7E0A5F97CA}"/>
              </a:ext>
            </a:extLst>
          </p:cNvPr>
          <p:cNvSpPr txBox="1"/>
          <p:nvPr/>
        </p:nvSpPr>
        <p:spPr>
          <a:xfrm>
            <a:off x="809185" y="79980"/>
            <a:ext cx="786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4BE2"/>
                </a:solidFill>
                <a:latin typeface="Poboto mono"/>
                <a:ea typeface="+mj-ea"/>
                <a:cs typeface="+mj-cs"/>
              </a:rPr>
              <a:t>Комитет общего и профессионального образования Ленинградской области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AFBBD66-6040-421F-815D-2185B4BCB6CA}"/>
              </a:ext>
            </a:extLst>
          </p:cNvPr>
          <p:cNvSpPr txBox="1">
            <a:spLocks/>
          </p:cNvSpPr>
          <p:nvPr/>
        </p:nvSpPr>
        <p:spPr>
          <a:xfrm>
            <a:off x="2849326" y="1635646"/>
            <a:ext cx="5832648" cy="18722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BE2"/>
                </a:solidFill>
                <a:latin typeface="Poboto mono"/>
              </a:rPr>
              <a:t>Об особенностях проведения</a:t>
            </a:r>
            <a:r>
              <a:rPr lang="ru-RU" sz="2800" b="1" dirty="0">
                <a:solidFill>
                  <a:srgbClr val="004BE2"/>
                </a:solidFill>
                <a:latin typeface="Poboto mono"/>
              </a:rPr>
              <a:t/>
            </a:r>
            <a:br>
              <a:rPr lang="ru-RU" sz="2800" b="1" dirty="0">
                <a:solidFill>
                  <a:srgbClr val="004BE2"/>
                </a:solidFill>
                <a:latin typeface="Poboto mono"/>
              </a:rPr>
            </a:br>
            <a:r>
              <a:rPr lang="ru-RU" sz="2800" b="1" dirty="0" smtClean="0">
                <a:solidFill>
                  <a:srgbClr val="004BE2"/>
                </a:solidFill>
                <a:latin typeface="Poboto mono"/>
              </a:rPr>
              <a:t>государственной </a:t>
            </a:r>
            <a:r>
              <a:rPr lang="ru-RU" sz="2800" b="1" dirty="0">
                <a:solidFill>
                  <a:srgbClr val="004BE2"/>
                </a:solidFill>
                <a:latin typeface="Poboto mono"/>
              </a:rPr>
              <a:t>итоговой аттестации </a:t>
            </a:r>
            <a:r>
              <a:rPr lang="ru-RU" sz="2800" b="1" dirty="0" smtClean="0">
                <a:solidFill>
                  <a:srgbClr val="004BE2"/>
                </a:solidFill>
                <a:latin typeface="Poboto mono"/>
              </a:rPr>
              <a:t>обучающихся</a:t>
            </a:r>
            <a:r>
              <a:rPr lang="ru-RU" sz="2800" b="1" dirty="0">
                <a:solidFill>
                  <a:srgbClr val="004BE2"/>
                </a:solidFill>
                <a:latin typeface="Poboto mono"/>
              </a:rPr>
              <a:t> </a:t>
            </a:r>
            <a:endParaRPr lang="ru-RU" sz="2800" b="1" dirty="0" smtClean="0">
              <a:solidFill>
                <a:srgbClr val="004BE2"/>
              </a:solidFill>
              <a:latin typeface="Poboto mono"/>
            </a:endParaRPr>
          </a:p>
          <a:p>
            <a:r>
              <a:rPr lang="ru-RU" sz="2800" b="1" dirty="0" smtClean="0">
                <a:solidFill>
                  <a:srgbClr val="004BE2"/>
                </a:solidFill>
                <a:latin typeface="Poboto mono"/>
              </a:rPr>
              <a:t>в 2022 </a:t>
            </a:r>
            <a:r>
              <a:rPr lang="ru-RU" sz="2800" b="1" dirty="0">
                <a:solidFill>
                  <a:srgbClr val="004BE2"/>
                </a:solidFill>
                <a:latin typeface="Poboto mono"/>
              </a:rPr>
              <a:t>году</a:t>
            </a:r>
          </a:p>
          <a:p>
            <a:pPr algn="r"/>
            <a:endParaRPr lang="ru-RU" sz="1000" dirty="0">
              <a:solidFill>
                <a:srgbClr val="002774"/>
              </a:solidFill>
              <a:latin typeface="Poboto mono"/>
            </a:endParaRPr>
          </a:p>
          <a:p>
            <a:endParaRPr lang="ru-RU" sz="1100" dirty="0" smtClean="0">
              <a:solidFill>
                <a:srgbClr val="002774"/>
              </a:solidFill>
              <a:latin typeface="Poboto mono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428263"/>
              </p:ext>
            </p:extLst>
          </p:nvPr>
        </p:nvGraphicFramePr>
        <p:xfrm>
          <a:off x="323528" y="555526"/>
          <a:ext cx="2216057" cy="442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3" imgW="2864977" imgH="5722511" progId="Acrobat.Document.DC">
                  <p:embed/>
                </p:oleObj>
              </mc:Choice>
              <mc:Fallback>
                <p:oleObj name="Acrobat Document" r:id="rId3" imgW="2864977" imgH="5722511" progId="Acrobat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55526"/>
                        <a:ext cx="2216057" cy="4423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900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3"/>
          <p:cNvSpPr>
            <a:spLocks noChangeArrowheads="1"/>
          </p:cNvSpPr>
          <p:nvPr/>
        </p:nvSpPr>
        <p:spPr bwMode="auto">
          <a:xfrm>
            <a:off x="809185" y="3003798"/>
            <a:ext cx="48244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2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ru-RU" sz="1600" b="1" dirty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26ED0-D56C-4CE3-B710-DBA7429B63D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AFBBD66-6040-421F-815D-2185B4BCB6CA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640960" cy="46805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FF0000"/>
                </a:solidFill>
                <a:latin typeface="Poboto mono"/>
              </a:rPr>
              <a:t>Действующие нормативные документы</a:t>
            </a:r>
            <a:endParaRPr lang="ru-RU" sz="1600" b="1" dirty="0">
              <a:solidFill>
                <a:srgbClr val="FF0000"/>
              </a:solidFill>
              <a:latin typeface="Poboto mono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004BE2"/>
                </a:solidFill>
                <a:latin typeface="Poboto mono"/>
              </a:rPr>
              <a:t>Порядок проведения государственной итоговой аттестации по образовательным программам среднего общего </a:t>
            </a:r>
            <a:r>
              <a:rPr lang="ru-RU" sz="1400" b="1" dirty="0" smtClean="0">
                <a:solidFill>
                  <a:srgbClr val="004BE2"/>
                </a:solidFill>
                <a:latin typeface="Poboto mono"/>
              </a:rPr>
              <a:t>образования (приказ </a:t>
            </a:r>
            <a:r>
              <a:rPr lang="ru-RU" sz="1400" b="1" dirty="0">
                <a:solidFill>
                  <a:srgbClr val="004BE2"/>
                </a:solidFill>
                <a:latin typeface="Poboto mono"/>
              </a:rPr>
              <a:t>Министерства просвещения Российской Федерации и Федеральной службы по надзору в сфере образования и науки от </a:t>
            </a:r>
            <a:r>
              <a:rPr lang="ru-RU" sz="1400" b="1" dirty="0" smtClean="0">
                <a:solidFill>
                  <a:srgbClr val="004BE2"/>
                </a:solidFill>
                <a:latin typeface="Poboto mono"/>
              </a:rPr>
              <a:t>07.11.2018 № </a:t>
            </a:r>
            <a:r>
              <a:rPr lang="ru-RU" sz="1400" b="1" dirty="0">
                <a:solidFill>
                  <a:srgbClr val="004BE2"/>
                </a:solidFill>
                <a:latin typeface="Poboto mono"/>
              </a:rPr>
              <a:t>190/1512 </a:t>
            </a:r>
            <a:endParaRPr lang="ru-RU" sz="1400" b="1" dirty="0" smtClean="0">
              <a:solidFill>
                <a:srgbClr val="004BE2"/>
              </a:solidFill>
              <a:latin typeface="Poboto mono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solidFill>
                <a:srgbClr val="004BE2"/>
              </a:solidFill>
              <a:latin typeface="Poboto mono"/>
            </a:endParaRPr>
          </a:p>
          <a:p>
            <a:pPr marL="176213" lvl="0" indent="271463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774"/>
                </a:solidFill>
                <a:latin typeface="Poboto mono"/>
              </a:rPr>
              <a:t>поступающие </a:t>
            </a:r>
            <a:r>
              <a:rPr lang="ru-RU" sz="1400" dirty="0">
                <a:solidFill>
                  <a:srgbClr val="002774"/>
                </a:solidFill>
                <a:latin typeface="Poboto mono"/>
              </a:rPr>
              <a:t>в вуз - </a:t>
            </a:r>
            <a:r>
              <a:rPr lang="ru-RU" sz="1400" b="1" dirty="0">
                <a:solidFill>
                  <a:srgbClr val="002774"/>
                </a:solidFill>
                <a:latin typeface="Poboto mono"/>
              </a:rPr>
              <a:t>ЕГЭ по русскому </a:t>
            </a:r>
            <a:r>
              <a:rPr lang="ru-RU" sz="1400" b="1" dirty="0" smtClean="0">
                <a:solidFill>
                  <a:srgbClr val="002774"/>
                </a:solidFill>
                <a:latin typeface="Poboto mono"/>
              </a:rPr>
              <a:t>языку, математике (базовая/профильная) </a:t>
            </a:r>
            <a:r>
              <a:rPr lang="ru-RU" sz="1400" b="1" dirty="0">
                <a:solidFill>
                  <a:srgbClr val="002774"/>
                </a:solidFill>
                <a:latin typeface="Poboto mono"/>
              </a:rPr>
              <a:t>и предметам по выбору</a:t>
            </a:r>
            <a:r>
              <a:rPr lang="ru-RU" sz="1400" dirty="0">
                <a:solidFill>
                  <a:srgbClr val="002774"/>
                </a:solidFill>
                <a:latin typeface="Poboto mono"/>
              </a:rPr>
              <a:t>, заявленные вузами как вступительные испытания</a:t>
            </a:r>
          </a:p>
          <a:p>
            <a:pPr marL="176213" lvl="0" indent="271463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774"/>
                </a:solidFill>
                <a:latin typeface="Poboto mono"/>
              </a:rPr>
              <a:t>не планирующие поступать в вузы - </a:t>
            </a:r>
            <a:r>
              <a:rPr lang="ru-RU" sz="1400" b="1" dirty="0">
                <a:solidFill>
                  <a:srgbClr val="002774"/>
                </a:solidFill>
                <a:latin typeface="Poboto mono"/>
              </a:rPr>
              <a:t>ЕГЭ по русскому языку, </a:t>
            </a:r>
            <a:r>
              <a:rPr lang="ru-RU" sz="1400" b="1" dirty="0" smtClean="0">
                <a:solidFill>
                  <a:srgbClr val="002774"/>
                </a:solidFill>
                <a:latin typeface="Poboto mono"/>
              </a:rPr>
              <a:t>математике (базовая)</a:t>
            </a:r>
          </a:p>
          <a:p>
            <a:pPr marL="176213" lvl="0" indent="271463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774"/>
                </a:solidFill>
                <a:latin typeface="Poboto mono"/>
              </a:rPr>
              <a:t>выпускники </a:t>
            </a:r>
            <a:r>
              <a:rPr lang="ru-RU" sz="1400" dirty="0">
                <a:solidFill>
                  <a:srgbClr val="002774"/>
                </a:solidFill>
                <a:latin typeface="Poboto mono"/>
              </a:rPr>
              <a:t>– лица с ограниченными возможностями здоровья, дети-инвалиды и инвалиды </a:t>
            </a:r>
            <a:r>
              <a:rPr lang="ru-RU" sz="1400" dirty="0" smtClean="0">
                <a:solidFill>
                  <a:srgbClr val="002774"/>
                </a:solidFill>
                <a:latin typeface="Poboto mono"/>
              </a:rPr>
              <a:t>–</a:t>
            </a:r>
            <a:r>
              <a:rPr lang="ru-RU" sz="1400" b="1" dirty="0" smtClean="0">
                <a:solidFill>
                  <a:srgbClr val="002774"/>
                </a:solidFill>
                <a:latin typeface="Poboto mono"/>
              </a:rPr>
              <a:t>ГВЭ/ЕГЭ (</a:t>
            </a:r>
            <a:r>
              <a:rPr lang="ru-RU" sz="1400" dirty="0" smtClean="0">
                <a:solidFill>
                  <a:srgbClr val="002774"/>
                </a:solidFill>
                <a:latin typeface="Poboto mono"/>
              </a:rPr>
              <a:t>форма по выбору) </a:t>
            </a:r>
            <a:r>
              <a:rPr lang="ru-RU" sz="1400" b="1" dirty="0" smtClean="0">
                <a:solidFill>
                  <a:srgbClr val="002774"/>
                </a:solidFill>
                <a:latin typeface="Poboto mono"/>
              </a:rPr>
              <a:t>по </a:t>
            </a:r>
            <a:r>
              <a:rPr lang="ru-RU" sz="1400" b="1" dirty="0">
                <a:solidFill>
                  <a:srgbClr val="002774"/>
                </a:solidFill>
                <a:latin typeface="Poboto mono"/>
              </a:rPr>
              <a:t>русскому </a:t>
            </a:r>
            <a:r>
              <a:rPr lang="ru-RU" sz="1400" b="1" dirty="0" smtClean="0">
                <a:solidFill>
                  <a:srgbClr val="002774"/>
                </a:solidFill>
                <a:latin typeface="Poboto mono"/>
              </a:rPr>
              <a:t>языку и математике</a:t>
            </a:r>
            <a:endParaRPr lang="ru-RU" sz="1400" b="1" dirty="0">
              <a:solidFill>
                <a:srgbClr val="002774"/>
              </a:solidFill>
              <a:latin typeface="Poboto mono"/>
            </a:endParaRPr>
          </a:p>
          <a:p>
            <a:pPr marL="176213" lvl="0">
              <a:spcAft>
                <a:spcPts val="0"/>
              </a:spcAft>
            </a:pPr>
            <a:endParaRPr lang="ru-RU" sz="1400" b="1" dirty="0" smtClean="0">
              <a:solidFill>
                <a:srgbClr val="004BE2"/>
              </a:solidFill>
              <a:latin typeface="Poboto mono"/>
            </a:endParaRPr>
          </a:p>
          <a:p>
            <a:pPr marL="176213" lvl="0">
              <a:spcAft>
                <a:spcPts val="0"/>
              </a:spcAft>
            </a:pPr>
            <a:r>
              <a:rPr lang="ru-RU" sz="1400" b="1" dirty="0" smtClean="0">
                <a:solidFill>
                  <a:srgbClr val="004BE2"/>
                </a:solidFill>
                <a:latin typeface="Poboto mono"/>
              </a:rPr>
              <a:t>Порядок </a:t>
            </a:r>
            <a:r>
              <a:rPr lang="ru-RU" sz="1400" b="1" dirty="0">
                <a:solidFill>
                  <a:srgbClr val="004BE2"/>
                </a:solidFill>
                <a:latin typeface="Poboto mono"/>
              </a:rPr>
              <a:t>проведения государственной итоговой аттестации по образовательным программам </a:t>
            </a:r>
            <a:r>
              <a:rPr lang="ru-RU" sz="1400" b="1" dirty="0" smtClean="0">
                <a:solidFill>
                  <a:srgbClr val="004BE2"/>
                </a:solidFill>
                <a:latin typeface="Poboto mono"/>
              </a:rPr>
              <a:t>основного </a:t>
            </a:r>
            <a:r>
              <a:rPr lang="ru-RU" sz="1400" b="1" dirty="0">
                <a:solidFill>
                  <a:srgbClr val="004BE2"/>
                </a:solidFill>
                <a:latin typeface="Poboto mono"/>
              </a:rPr>
              <a:t>общего </a:t>
            </a:r>
            <a:r>
              <a:rPr lang="ru-RU" sz="1400" b="1" dirty="0" smtClean="0">
                <a:solidFill>
                  <a:srgbClr val="004BE2"/>
                </a:solidFill>
                <a:latin typeface="Poboto mono"/>
              </a:rPr>
              <a:t>образования (приказ </a:t>
            </a:r>
            <a:r>
              <a:rPr lang="ru-RU" sz="1400" b="1" dirty="0">
                <a:solidFill>
                  <a:srgbClr val="004BE2"/>
                </a:solidFill>
                <a:latin typeface="Poboto mono"/>
              </a:rPr>
              <a:t>Министерства просвещения Российской Федерации и Федеральной службы по надзору в сфере образования и науки </a:t>
            </a:r>
            <a:endParaRPr lang="ru-RU" sz="1400" b="1" dirty="0" smtClean="0">
              <a:solidFill>
                <a:srgbClr val="004BE2"/>
              </a:solidFill>
              <a:latin typeface="Poboto mono"/>
            </a:endParaRPr>
          </a:p>
          <a:p>
            <a:pPr marL="176213" lvl="0">
              <a:spcAft>
                <a:spcPts val="0"/>
              </a:spcAft>
            </a:pPr>
            <a:r>
              <a:rPr lang="ru-RU" sz="1400" b="1" dirty="0" smtClean="0">
                <a:solidFill>
                  <a:srgbClr val="004BE2"/>
                </a:solidFill>
                <a:latin typeface="Poboto mono"/>
              </a:rPr>
              <a:t>от </a:t>
            </a:r>
            <a:r>
              <a:rPr lang="ru-RU" sz="1400" b="1" dirty="0">
                <a:solidFill>
                  <a:srgbClr val="004BE2"/>
                </a:solidFill>
                <a:latin typeface="Poboto mono"/>
              </a:rPr>
              <a:t>07.11.2018 </a:t>
            </a:r>
            <a:r>
              <a:rPr lang="ru-RU" sz="1400" b="1" dirty="0" smtClean="0">
                <a:solidFill>
                  <a:srgbClr val="004BE2"/>
                </a:solidFill>
                <a:latin typeface="Poboto mono"/>
              </a:rPr>
              <a:t>№ 189/1513) </a:t>
            </a:r>
            <a:endParaRPr lang="ru-RU" sz="1600" dirty="0">
              <a:solidFill>
                <a:srgbClr val="004BE2"/>
              </a:solidFill>
              <a:latin typeface="Poboto mono"/>
            </a:endParaRPr>
          </a:p>
          <a:p>
            <a:pPr marL="176213">
              <a:spcAft>
                <a:spcPts val="0"/>
              </a:spcAft>
            </a:pPr>
            <a:endParaRPr lang="ru-RU" sz="1600" b="1" dirty="0" smtClean="0">
              <a:solidFill>
                <a:srgbClr val="002774"/>
              </a:solidFill>
              <a:latin typeface="Poboto mono"/>
            </a:endParaRPr>
          </a:p>
          <a:p>
            <a:pPr marL="461963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774"/>
                </a:solidFill>
                <a:latin typeface="Poboto mono"/>
              </a:rPr>
              <a:t>ГИА </a:t>
            </a:r>
            <a:r>
              <a:rPr lang="ru-RU" sz="1400" b="1" dirty="0">
                <a:solidFill>
                  <a:srgbClr val="002774"/>
                </a:solidFill>
                <a:latin typeface="Poboto mono"/>
              </a:rPr>
              <a:t>- 9 (</a:t>
            </a:r>
            <a:r>
              <a:rPr lang="ru-RU" sz="1400" b="1" dirty="0" smtClean="0">
                <a:solidFill>
                  <a:srgbClr val="002774"/>
                </a:solidFill>
                <a:latin typeface="Poboto mono"/>
              </a:rPr>
              <a:t>ОГЭ) по </a:t>
            </a:r>
            <a:r>
              <a:rPr lang="ru-RU" sz="1400" b="1" dirty="0">
                <a:solidFill>
                  <a:srgbClr val="002774"/>
                </a:solidFill>
                <a:latin typeface="Poboto mono"/>
              </a:rPr>
              <a:t>двум обязательным предметам </a:t>
            </a:r>
          </a:p>
          <a:p>
            <a:pPr marL="176213" algn="l">
              <a:spcAft>
                <a:spcPts val="0"/>
              </a:spcAft>
            </a:pPr>
            <a:r>
              <a:rPr lang="ru-RU" sz="1400" b="1" dirty="0">
                <a:solidFill>
                  <a:srgbClr val="002774"/>
                </a:solidFill>
                <a:latin typeface="Poboto mono"/>
              </a:rPr>
              <a:t>– русскому языку и математике </a:t>
            </a:r>
            <a:r>
              <a:rPr lang="ru-RU" sz="1400" b="1" dirty="0" smtClean="0">
                <a:solidFill>
                  <a:srgbClr val="002774"/>
                </a:solidFill>
                <a:latin typeface="Poboto mono"/>
              </a:rPr>
              <a:t>и двум предметам по выбору</a:t>
            </a:r>
            <a:endParaRPr lang="ru-RU" sz="1400" dirty="0">
              <a:solidFill>
                <a:srgbClr val="002774"/>
              </a:solidFill>
              <a:latin typeface="Poboto mono"/>
            </a:endParaRPr>
          </a:p>
          <a:p>
            <a:pPr marL="176213" indent="271463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774"/>
                </a:solidFill>
                <a:latin typeface="Poboto mono"/>
              </a:rPr>
              <a:t>выпускники – лица с ограниченными возможностями здоровья, дети-инвалиды и инвалиды - </a:t>
            </a:r>
            <a:r>
              <a:rPr lang="ru-RU" sz="1400" b="1" dirty="0" smtClean="0">
                <a:solidFill>
                  <a:srgbClr val="002774"/>
                </a:solidFill>
                <a:latin typeface="Poboto mono"/>
              </a:rPr>
              <a:t>ОГЭ/ГВЭ </a:t>
            </a:r>
            <a:r>
              <a:rPr lang="ru-RU" sz="1400" b="1" dirty="0">
                <a:solidFill>
                  <a:srgbClr val="002774"/>
                </a:solidFill>
                <a:latin typeface="Poboto mono"/>
              </a:rPr>
              <a:t>(</a:t>
            </a:r>
            <a:r>
              <a:rPr lang="ru-RU" sz="1400" dirty="0">
                <a:solidFill>
                  <a:srgbClr val="002774"/>
                </a:solidFill>
                <a:latin typeface="Poboto mono"/>
              </a:rPr>
              <a:t>форма по выбору) </a:t>
            </a:r>
            <a:r>
              <a:rPr lang="ru-RU" sz="1400" b="1" dirty="0" smtClean="0">
                <a:solidFill>
                  <a:srgbClr val="002774"/>
                </a:solidFill>
                <a:latin typeface="Poboto mono"/>
              </a:rPr>
              <a:t>по двум обязательным предметам</a:t>
            </a:r>
            <a:endParaRPr lang="ru-RU" sz="1400" b="1" dirty="0">
              <a:solidFill>
                <a:srgbClr val="002774"/>
              </a:solidFill>
              <a:latin typeface="Poboto mono"/>
            </a:endParaRPr>
          </a:p>
          <a:p>
            <a:pPr marL="176213" algn="l">
              <a:spcAft>
                <a:spcPts val="1200"/>
              </a:spcAft>
            </a:pPr>
            <a:endParaRPr lang="ru-RU" sz="1300" dirty="0">
              <a:solidFill>
                <a:srgbClr val="002774"/>
              </a:solidFill>
              <a:latin typeface="Poboto mono"/>
            </a:endParaRPr>
          </a:p>
          <a:p>
            <a:endParaRPr lang="ru-RU" sz="2000" b="1" dirty="0" smtClean="0">
              <a:solidFill>
                <a:srgbClr val="002774"/>
              </a:solidFill>
            </a:endParaRPr>
          </a:p>
          <a:p>
            <a:endParaRPr lang="ru-RU" sz="2000" b="1" dirty="0" smtClean="0">
              <a:solidFill>
                <a:srgbClr val="002774"/>
              </a:solidFill>
            </a:endParaRPr>
          </a:p>
          <a:p>
            <a:endParaRPr lang="ru-RU" sz="2000" b="1" dirty="0" smtClean="0">
              <a:solidFill>
                <a:srgbClr val="002774"/>
              </a:solidFill>
            </a:endParaRPr>
          </a:p>
          <a:p>
            <a:endParaRPr lang="ru-RU" sz="2000" b="1" dirty="0" smtClean="0">
              <a:solidFill>
                <a:srgbClr val="002774"/>
              </a:solidFill>
            </a:endParaRPr>
          </a:p>
          <a:p>
            <a:pPr algn="r" fontAlgn="auto">
              <a:spcAft>
                <a:spcPts val="0"/>
              </a:spcAft>
            </a:pPr>
            <a:endParaRPr lang="ru-RU" sz="1000" dirty="0" smtClean="0">
              <a:solidFill>
                <a:srgbClr val="002774"/>
              </a:solidFill>
              <a:latin typeface="Poboto mono"/>
            </a:endParaRPr>
          </a:p>
          <a:p>
            <a:pPr algn="r" fontAlgn="auto">
              <a:spcAft>
                <a:spcPts val="0"/>
              </a:spcAft>
            </a:pPr>
            <a:endParaRPr lang="ru-RU" sz="1000" dirty="0" smtClean="0">
              <a:solidFill>
                <a:srgbClr val="002774"/>
              </a:solidFill>
              <a:latin typeface="Poboto mono"/>
            </a:endParaRPr>
          </a:p>
          <a:p>
            <a:pPr algn="r" fontAlgn="auto">
              <a:spcAft>
                <a:spcPts val="0"/>
              </a:spcAft>
            </a:pPr>
            <a:endParaRPr lang="ru-RU" sz="1000" dirty="0" smtClean="0">
              <a:solidFill>
                <a:srgbClr val="002774"/>
              </a:solidFill>
              <a:latin typeface="Poboto mono"/>
            </a:endParaRPr>
          </a:p>
          <a:p>
            <a:pPr algn="r" fontAlgn="auto">
              <a:spcAft>
                <a:spcPts val="0"/>
              </a:spcAft>
            </a:pPr>
            <a:endParaRPr lang="ru-RU" sz="1000" dirty="0">
              <a:solidFill>
                <a:srgbClr val="002774"/>
              </a:solidFill>
              <a:latin typeface="Poboto mono"/>
            </a:endParaRPr>
          </a:p>
          <a:p>
            <a:pPr algn="r" fontAlgn="auto">
              <a:spcAft>
                <a:spcPts val="0"/>
              </a:spcAft>
            </a:pPr>
            <a:endParaRPr lang="ru-RU" sz="1000" dirty="0" smtClean="0">
              <a:solidFill>
                <a:srgbClr val="002774"/>
              </a:solidFill>
              <a:latin typeface="P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5215626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3"/>
          <p:cNvSpPr>
            <a:spLocks noChangeArrowheads="1"/>
          </p:cNvSpPr>
          <p:nvPr/>
        </p:nvSpPr>
        <p:spPr bwMode="auto">
          <a:xfrm>
            <a:off x="809185" y="3003798"/>
            <a:ext cx="48244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2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ru-RU" sz="1600" b="1" dirty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26ED0-D56C-4CE3-B710-DBA7429B63D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AFBBD66-6040-421F-815D-2185B4BCB6CA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640960" cy="46805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1300" b="1" dirty="0" smtClean="0">
                <a:solidFill>
                  <a:srgbClr val="FF0000"/>
                </a:solidFill>
                <a:latin typeface="Poboto mono"/>
              </a:rPr>
              <a:t>Расписание ГИА-2022</a:t>
            </a:r>
            <a:endParaRPr lang="ru-RU" sz="1300" dirty="0" smtClean="0">
              <a:solidFill>
                <a:srgbClr val="FF0000"/>
              </a:solidFill>
              <a:latin typeface="Poboto mono"/>
            </a:endParaRPr>
          </a:p>
          <a:p>
            <a:r>
              <a:rPr lang="ru-RU" sz="1300" b="1" dirty="0">
                <a:solidFill>
                  <a:srgbClr val="004BE2"/>
                </a:solidFill>
                <a:latin typeface="Poboto mono"/>
              </a:rPr>
              <a:t>приказы Министерства просвещения Российской Федерации, Федеральной службы по надзору в сфере образования и </a:t>
            </a:r>
            <a:r>
              <a:rPr lang="ru-RU" sz="1300" b="1" dirty="0" smtClean="0">
                <a:solidFill>
                  <a:srgbClr val="004BE2"/>
                </a:solidFill>
                <a:latin typeface="Poboto mono"/>
              </a:rPr>
              <a:t>науки </a:t>
            </a:r>
            <a:endParaRPr lang="ru-RU" sz="1300" b="1" dirty="0">
              <a:solidFill>
                <a:srgbClr val="004BE2"/>
              </a:solidFill>
              <a:latin typeface="Poboto mon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BE2"/>
                </a:solidFill>
              </a:rPr>
              <a:t>от 17 ноября 2021 года № 834/1479 </a:t>
            </a:r>
            <a:r>
              <a:rPr lang="ru-RU" sz="1400" dirty="0">
                <a:solidFill>
                  <a:srgbClr val="002060"/>
                </a:solidFill>
              </a:rPr>
              <a:t>«Об утверждении единого расписания и продолжительности проведения </a:t>
            </a:r>
            <a:r>
              <a:rPr lang="ru-RU" sz="1400" b="1" dirty="0">
                <a:solidFill>
                  <a:srgbClr val="004BE2"/>
                </a:solidFill>
              </a:rPr>
              <a:t>единого государственного экзамена </a:t>
            </a:r>
            <a:r>
              <a:rPr lang="ru-RU" sz="1400" dirty="0">
                <a:solidFill>
                  <a:srgbClr val="002060"/>
                </a:solidFill>
              </a:rPr>
              <a:t>по каждому учебному предмету, требований к использованию средств обучения и воспитания при его проведении в 2022 году» (зарегистрирован Министерством юстиции Российской Федерации 15 декабря 2021 года № 66342);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BE2"/>
                </a:solidFill>
              </a:rPr>
              <a:t>от 17 ноября 2021 года № 836/1481 </a:t>
            </a:r>
            <a:r>
              <a:rPr lang="ru-RU" sz="1400" dirty="0">
                <a:solidFill>
                  <a:srgbClr val="002060"/>
                </a:solidFill>
              </a:rPr>
              <a:t>«Об утверждении единого расписания и продолжительности проведения </a:t>
            </a:r>
            <a:r>
              <a:rPr lang="ru-RU" sz="1400" b="1" dirty="0">
                <a:solidFill>
                  <a:srgbClr val="004BE2"/>
                </a:solidFill>
              </a:rPr>
              <a:t>основного государственного экзамена </a:t>
            </a:r>
            <a:r>
              <a:rPr lang="ru-RU" sz="1400" dirty="0">
                <a:solidFill>
                  <a:srgbClr val="002060"/>
                </a:solidFill>
              </a:rPr>
              <a:t>по каждому учебному предмету, требований к использованию средств обучения и воспитания при его проведении в 2022 году» (зарегистрирован Министерством юстиции Российской Федерации 15 декабря 2021 года № 66340);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BE2"/>
                </a:solidFill>
              </a:rPr>
              <a:t>от 17 ноября 2021 года № 835/1480 </a:t>
            </a:r>
            <a:r>
              <a:rPr lang="ru-RU" sz="1400" dirty="0">
                <a:solidFill>
                  <a:srgbClr val="002060"/>
                </a:solidFill>
              </a:rPr>
              <a:t>«Об утверждении единого расписания и продолжительности проведения </a:t>
            </a:r>
            <a:r>
              <a:rPr lang="ru-RU" sz="1400" b="1" dirty="0">
                <a:solidFill>
                  <a:srgbClr val="004BE2"/>
                </a:solidFill>
              </a:rPr>
              <a:t>государственного выпускного экзамена </a:t>
            </a:r>
            <a:r>
              <a:rPr lang="ru-RU" sz="1400" dirty="0">
                <a:solidFill>
                  <a:srgbClr val="002060"/>
                </a:solidFill>
              </a:rPr>
              <a:t>по образовательным программам основного общего и среднего общего образования по каждому учебному предмету, требований к использованию средств обучения и воспитания при его проведении в 2022 году» (зарегистрирован Министерством юстиции Российской Федерации 15 декабря 2021 года № 66341).</a:t>
            </a:r>
          </a:p>
          <a:p>
            <a:pPr algn="l">
              <a:spcAft>
                <a:spcPts val="600"/>
              </a:spcAft>
            </a:pPr>
            <a:r>
              <a:rPr lang="ru-RU" sz="1400" b="1" dirty="0">
                <a:solidFill>
                  <a:srgbClr val="002774"/>
                </a:solidFill>
                <a:latin typeface="Poboto mono"/>
              </a:rPr>
              <a:t>Размещены </a:t>
            </a:r>
            <a:r>
              <a:rPr lang="ru-RU" sz="1400" b="1" dirty="0" smtClean="0">
                <a:solidFill>
                  <a:srgbClr val="002774"/>
                </a:solidFill>
                <a:latin typeface="Poboto mono"/>
              </a:rPr>
              <a:t>15.12.2021 </a:t>
            </a:r>
            <a:r>
              <a:rPr lang="ru-RU" sz="1400" b="1" dirty="0">
                <a:solidFill>
                  <a:srgbClr val="002774"/>
                </a:solidFill>
                <a:latin typeface="Poboto mono"/>
              </a:rPr>
              <a:t>на Федеральном портале проектов нормативных правовых актов:</a:t>
            </a:r>
            <a:endParaRPr lang="ru-RU" sz="1400" dirty="0">
              <a:solidFill>
                <a:srgbClr val="002774"/>
              </a:solidFill>
              <a:latin typeface="Poboto mono"/>
            </a:endParaRPr>
          </a:p>
          <a:p>
            <a:r>
              <a:rPr lang="ru-RU" sz="1400" u="sng" dirty="0" smtClean="0">
                <a:hlinkClick r:id="rId2"/>
              </a:rPr>
              <a:t>http</a:t>
            </a:r>
            <a:r>
              <a:rPr lang="ru-RU" sz="1400" u="sng" dirty="0">
                <a:hlinkClick r:id="rId2"/>
              </a:rPr>
              <a:t>://publication.pravo.gov.ru/Document/View/0001202112150034</a:t>
            </a:r>
            <a:endParaRPr lang="ru-RU" sz="1400" dirty="0"/>
          </a:p>
          <a:p>
            <a:r>
              <a:rPr lang="ru-RU" sz="1400" u="sng" dirty="0">
                <a:hlinkClick r:id="rId3"/>
              </a:rPr>
              <a:t>http://publication.pravo.gov.ru/Document/View/0001202112150019</a:t>
            </a:r>
            <a:endParaRPr lang="ru-RU" sz="1400" dirty="0"/>
          </a:p>
          <a:p>
            <a:r>
              <a:rPr lang="ru-RU" sz="1400" u="sng" dirty="0">
                <a:hlinkClick r:id="rId4"/>
              </a:rPr>
              <a:t>http://publication.pravo.gov.ru/Document/View/0001202112150035</a:t>
            </a:r>
            <a:endParaRPr lang="ru-RU" sz="1400" dirty="0"/>
          </a:p>
          <a:p>
            <a:pPr marL="176213" indent="271463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300" dirty="0">
              <a:solidFill>
                <a:srgbClr val="002774"/>
              </a:solidFill>
              <a:latin typeface="Poboto mono"/>
            </a:endParaRPr>
          </a:p>
          <a:p>
            <a:endParaRPr lang="ru-RU" sz="2000" b="1" dirty="0" smtClean="0">
              <a:solidFill>
                <a:srgbClr val="002774"/>
              </a:solidFill>
            </a:endParaRPr>
          </a:p>
          <a:p>
            <a:endParaRPr lang="ru-RU" sz="2000" b="1" dirty="0" smtClean="0">
              <a:solidFill>
                <a:srgbClr val="002774"/>
              </a:solidFill>
            </a:endParaRPr>
          </a:p>
          <a:p>
            <a:endParaRPr lang="ru-RU" sz="2000" b="1" dirty="0" smtClean="0">
              <a:solidFill>
                <a:srgbClr val="002774"/>
              </a:solidFill>
            </a:endParaRPr>
          </a:p>
          <a:p>
            <a:endParaRPr lang="ru-RU" sz="2000" b="1" dirty="0" smtClean="0">
              <a:solidFill>
                <a:srgbClr val="002774"/>
              </a:solidFill>
            </a:endParaRPr>
          </a:p>
          <a:p>
            <a:pPr algn="r" fontAlgn="auto">
              <a:spcAft>
                <a:spcPts val="0"/>
              </a:spcAft>
            </a:pPr>
            <a:endParaRPr lang="ru-RU" sz="1000" dirty="0" smtClean="0">
              <a:solidFill>
                <a:srgbClr val="002774"/>
              </a:solidFill>
              <a:latin typeface="Poboto mono"/>
            </a:endParaRPr>
          </a:p>
          <a:p>
            <a:pPr algn="r" fontAlgn="auto">
              <a:spcAft>
                <a:spcPts val="0"/>
              </a:spcAft>
            </a:pPr>
            <a:endParaRPr lang="ru-RU" sz="1000" dirty="0" smtClean="0">
              <a:solidFill>
                <a:srgbClr val="002774"/>
              </a:solidFill>
              <a:latin typeface="Poboto mono"/>
            </a:endParaRPr>
          </a:p>
          <a:p>
            <a:pPr algn="r" fontAlgn="auto">
              <a:spcAft>
                <a:spcPts val="0"/>
              </a:spcAft>
            </a:pPr>
            <a:endParaRPr lang="ru-RU" sz="1000" dirty="0" smtClean="0">
              <a:solidFill>
                <a:srgbClr val="002774"/>
              </a:solidFill>
              <a:latin typeface="Poboto mono"/>
            </a:endParaRPr>
          </a:p>
          <a:p>
            <a:pPr algn="r" fontAlgn="auto">
              <a:spcAft>
                <a:spcPts val="0"/>
              </a:spcAft>
            </a:pPr>
            <a:endParaRPr lang="ru-RU" sz="1000" dirty="0">
              <a:solidFill>
                <a:srgbClr val="002774"/>
              </a:solidFill>
              <a:latin typeface="Poboto mono"/>
            </a:endParaRPr>
          </a:p>
          <a:p>
            <a:pPr algn="r" fontAlgn="auto">
              <a:spcAft>
                <a:spcPts val="0"/>
              </a:spcAft>
            </a:pPr>
            <a:endParaRPr lang="ru-RU" sz="1000" dirty="0" smtClean="0">
              <a:solidFill>
                <a:srgbClr val="002774"/>
              </a:solidFill>
              <a:latin typeface="P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972509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3"/>
          <p:cNvSpPr>
            <a:spLocks noChangeArrowheads="1"/>
          </p:cNvSpPr>
          <p:nvPr/>
        </p:nvSpPr>
        <p:spPr bwMode="auto">
          <a:xfrm>
            <a:off x="809185" y="3003798"/>
            <a:ext cx="48244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2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ru-RU" sz="1600" b="1" dirty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26ED0-D56C-4CE3-B710-DBA7429B63D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AFBBD66-6040-421F-815D-2185B4BCB6CA}"/>
              </a:ext>
            </a:extLst>
          </p:cNvPr>
          <p:cNvSpPr txBox="1">
            <a:spLocks/>
          </p:cNvSpPr>
          <p:nvPr/>
        </p:nvSpPr>
        <p:spPr>
          <a:xfrm>
            <a:off x="395536" y="267494"/>
            <a:ext cx="8568952" cy="41044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FF0000"/>
                </a:solidFill>
                <a:latin typeface="Poboto mono"/>
              </a:rPr>
              <a:t>Сроки ГИА-11 в 2022 году </a:t>
            </a:r>
            <a:r>
              <a:rPr lang="ru-RU" sz="1600" b="1" dirty="0">
                <a:solidFill>
                  <a:srgbClr val="FF0000"/>
                </a:solidFill>
                <a:latin typeface="Poboto mono"/>
              </a:rPr>
              <a:t>(</a:t>
            </a:r>
            <a:r>
              <a:rPr lang="ru-RU" sz="1600" b="1" dirty="0" smtClean="0">
                <a:solidFill>
                  <a:srgbClr val="FF0000"/>
                </a:solidFill>
                <a:latin typeface="Poboto mono"/>
              </a:rPr>
              <a:t>ЕГЭ,ГВЭ)</a:t>
            </a:r>
            <a:endParaRPr lang="ru-RU" sz="1600" b="1" dirty="0" smtClean="0">
              <a:solidFill>
                <a:srgbClr val="002774"/>
              </a:solidFill>
              <a:latin typeface="Poboto mono"/>
            </a:endParaRPr>
          </a:p>
          <a:p>
            <a:pPr marL="176213">
              <a:spcAft>
                <a:spcPts val="0"/>
              </a:spcAft>
            </a:pPr>
            <a:endParaRPr lang="ru-RU" sz="1600" b="1" dirty="0" smtClean="0">
              <a:solidFill>
                <a:srgbClr val="002774"/>
              </a:solidFill>
              <a:latin typeface="Poboto mono"/>
            </a:endParaRPr>
          </a:p>
          <a:p>
            <a:pPr marL="176213" algn="l">
              <a:spcAft>
                <a:spcPts val="0"/>
              </a:spcAft>
            </a:pPr>
            <a:endParaRPr lang="ru-RU" sz="2000" b="1" dirty="0" smtClean="0">
              <a:solidFill>
                <a:srgbClr val="002774"/>
              </a:solidFill>
            </a:endParaRPr>
          </a:p>
          <a:p>
            <a:pPr algn="l"/>
            <a:endParaRPr lang="ru-RU" sz="2000" dirty="0" smtClean="0"/>
          </a:p>
          <a:p>
            <a:pPr algn="l"/>
            <a:endParaRPr lang="ru-RU" sz="2000" dirty="0"/>
          </a:p>
          <a:p>
            <a:pPr algn="l"/>
            <a:endParaRPr lang="ru-RU" sz="2000" dirty="0" smtClean="0"/>
          </a:p>
          <a:p>
            <a:pPr algn="l"/>
            <a:endParaRPr lang="ru-RU" sz="2000" dirty="0"/>
          </a:p>
          <a:p>
            <a:pPr algn="l"/>
            <a:endParaRPr lang="ru-RU" sz="2000" dirty="0" smtClean="0"/>
          </a:p>
          <a:p>
            <a:pPr algn="l"/>
            <a:endParaRPr lang="ru-RU" sz="2000" dirty="0"/>
          </a:p>
          <a:p>
            <a:endParaRPr lang="ru-RU" sz="2000" b="1" dirty="0" smtClean="0">
              <a:solidFill>
                <a:srgbClr val="002774"/>
              </a:solidFill>
            </a:endParaRPr>
          </a:p>
          <a:p>
            <a:pPr algn="r" fontAlgn="auto">
              <a:spcAft>
                <a:spcPts val="0"/>
              </a:spcAft>
            </a:pPr>
            <a:endParaRPr lang="ru-RU" sz="1000" dirty="0" smtClean="0">
              <a:solidFill>
                <a:srgbClr val="002774"/>
              </a:solidFill>
              <a:latin typeface="Poboto mono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499286"/>
              </p:ext>
            </p:extLst>
          </p:nvPr>
        </p:nvGraphicFramePr>
        <p:xfrm>
          <a:off x="539552" y="699542"/>
          <a:ext cx="8280920" cy="236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1872208"/>
                <a:gridCol w="1872208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Период и срок</a:t>
                      </a:r>
                      <a:endParaRPr lang="ru-RU" sz="1600" dirty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ЕГЭ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ГВЭ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Досрочный период – Основные</a:t>
                      </a:r>
                      <a:r>
                        <a:rPr lang="ru-RU" sz="1600" baseline="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 сроки</a:t>
                      </a:r>
                      <a:endParaRPr lang="ru-RU" sz="1600" dirty="0" smtClean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rgbClr val="002774"/>
                          </a:solidFill>
                          <a:latin typeface="Poboto mono"/>
                          <a:ea typeface="+mn-ea"/>
                          <a:cs typeface="+mn-cs"/>
                        </a:rPr>
                        <a:t>21 марта - 7 апреля</a:t>
                      </a:r>
                      <a:endParaRPr lang="ru-RU" sz="1600" kern="1200" dirty="0">
                        <a:solidFill>
                          <a:srgbClr val="002774"/>
                        </a:solidFill>
                        <a:latin typeface="Poboto mono"/>
                        <a:ea typeface="+mn-ea"/>
                        <a:cs typeface="+mn-cs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600" dirty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Досрочный период – Резервные</a:t>
                      </a:r>
                      <a:r>
                        <a:rPr lang="ru-RU" sz="1600" baseline="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 сроки</a:t>
                      </a:r>
                      <a:endParaRPr lang="ru-RU" sz="1600" dirty="0" smtClean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11-18 апреля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600" dirty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Основной период – Основные</a:t>
                      </a:r>
                      <a:r>
                        <a:rPr lang="ru-RU" sz="1600" baseline="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 сроки</a:t>
                      </a:r>
                      <a:endParaRPr lang="ru-RU" sz="1600" dirty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774"/>
                          </a:solidFill>
                          <a:latin typeface="Poboto mono"/>
                          <a:ea typeface="+mn-ea"/>
                          <a:cs typeface="+mn-cs"/>
                        </a:rPr>
                        <a:t>26 мая - 21 июня</a:t>
                      </a:r>
                      <a:endParaRPr lang="ru-RU" sz="1600" kern="1200" dirty="0">
                        <a:solidFill>
                          <a:srgbClr val="002774"/>
                        </a:solidFill>
                        <a:latin typeface="Poboto mono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774"/>
                          </a:solidFill>
                          <a:latin typeface="Poboto mono"/>
                          <a:ea typeface="+mn-ea"/>
                          <a:cs typeface="+mn-cs"/>
                        </a:rPr>
                        <a:t>26 мая - 14 июня</a:t>
                      </a:r>
                      <a:endParaRPr lang="ru-RU" sz="1600" kern="1200" dirty="0">
                        <a:solidFill>
                          <a:srgbClr val="002774"/>
                        </a:solidFill>
                        <a:latin typeface="Poboto mono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Основной период – Резервные сроки</a:t>
                      </a:r>
                      <a:endParaRPr lang="ru-RU" sz="1600" dirty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23</a:t>
                      </a:r>
                      <a:r>
                        <a:rPr lang="ru-RU" sz="1600" baseline="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 июня</a:t>
                      </a: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 – 2 июля</a:t>
                      </a:r>
                      <a:endParaRPr lang="ru-RU" sz="1600" dirty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600" dirty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Дополнительный сентябрьский период – Основные</a:t>
                      </a:r>
                      <a:r>
                        <a:rPr lang="ru-RU" sz="1600" baseline="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 сроки</a:t>
                      </a:r>
                      <a:endParaRPr lang="ru-RU" sz="1600" dirty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774"/>
                          </a:solidFill>
                          <a:latin typeface="Poboto mono"/>
                          <a:ea typeface="+mn-ea"/>
                          <a:cs typeface="+mn-cs"/>
                        </a:rPr>
                        <a:t>3 и 8 сентября</a:t>
                      </a:r>
                      <a:endParaRPr lang="ru-RU" sz="1600" kern="1200" dirty="0">
                        <a:solidFill>
                          <a:srgbClr val="002774"/>
                        </a:solidFill>
                        <a:latin typeface="Poboto mono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002774"/>
                        </a:solidFill>
                        <a:latin typeface="Poboto mono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Дополнительный сентябрьский период – Резервные</a:t>
                      </a:r>
                      <a:r>
                        <a:rPr lang="ru-RU" sz="1600" baseline="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 сроки</a:t>
                      </a:r>
                      <a:endParaRPr lang="ru-RU" sz="1600" dirty="0" smtClean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774"/>
                          </a:solidFill>
                          <a:latin typeface="Poboto mono"/>
                          <a:ea typeface="+mn-ea"/>
                          <a:cs typeface="+mn-cs"/>
                        </a:rPr>
                        <a:t>20 сентября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002774"/>
                        </a:solidFill>
                        <a:latin typeface="Poboto mono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9242" y="333955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2774"/>
                </a:solidFill>
                <a:latin typeface="Poboto mono"/>
              </a:rPr>
              <a:t>Основания для допуска в резервные дни досрочного и основного периода, дополнительный период и  резервный срок дополнительного периода определены пунктами 45, 46, 47, 51, 92 приказа Министерства просвещения Российской Федерации и Федеральной службы по надзору в сфере образования и науки от 07 ноября 2018 года № 190/1512 «Об утверждении Порядка проведения государственной итоговой аттестации по образовательным программам среднего общего образования».</a:t>
            </a:r>
          </a:p>
        </p:txBody>
      </p:sp>
    </p:spTree>
    <p:extLst>
      <p:ext uri="{BB962C8B-B14F-4D97-AF65-F5344CB8AC3E}">
        <p14:creationId xmlns:p14="http://schemas.microsoft.com/office/powerpoint/2010/main" val="1721109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3"/>
          <p:cNvSpPr>
            <a:spLocks noChangeArrowheads="1"/>
          </p:cNvSpPr>
          <p:nvPr/>
        </p:nvSpPr>
        <p:spPr bwMode="auto">
          <a:xfrm>
            <a:off x="809185" y="3003798"/>
            <a:ext cx="48244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2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ru-RU" sz="1600" b="1" dirty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26ED0-D56C-4CE3-B710-DBA7429B63D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AFBBD66-6040-421F-815D-2185B4BCB6CA}"/>
              </a:ext>
            </a:extLst>
          </p:cNvPr>
          <p:cNvSpPr txBox="1">
            <a:spLocks/>
          </p:cNvSpPr>
          <p:nvPr/>
        </p:nvSpPr>
        <p:spPr>
          <a:xfrm>
            <a:off x="395536" y="267494"/>
            <a:ext cx="8568952" cy="41044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FF0000"/>
                </a:solidFill>
                <a:latin typeface="Poboto mono"/>
              </a:rPr>
              <a:t>Сроки ГИА-9 в 2022 году (ОГЭ,ГВЭ)</a:t>
            </a:r>
            <a:endParaRPr lang="ru-RU" sz="1600" b="1" dirty="0" smtClean="0">
              <a:solidFill>
                <a:srgbClr val="002774"/>
              </a:solidFill>
              <a:latin typeface="Poboto mono"/>
            </a:endParaRPr>
          </a:p>
          <a:p>
            <a:pPr marL="176213">
              <a:spcAft>
                <a:spcPts val="0"/>
              </a:spcAft>
            </a:pPr>
            <a:endParaRPr lang="ru-RU" sz="1600" b="1" dirty="0" smtClean="0">
              <a:solidFill>
                <a:srgbClr val="002774"/>
              </a:solidFill>
              <a:latin typeface="Poboto mono"/>
            </a:endParaRPr>
          </a:p>
          <a:p>
            <a:pPr marL="176213" algn="l">
              <a:spcAft>
                <a:spcPts val="0"/>
              </a:spcAft>
            </a:pPr>
            <a:endParaRPr lang="ru-RU" sz="2000" b="1" dirty="0" smtClean="0">
              <a:solidFill>
                <a:srgbClr val="002774"/>
              </a:solidFill>
            </a:endParaRPr>
          </a:p>
          <a:p>
            <a:pPr algn="l"/>
            <a:endParaRPr lang="ru-RU" sz="2000" dirty="0" smtClean="0"/>
          </a:p>
          <a:p>
            <a:pPr algn="l"/>
            <a:endParaRPr lang="ru-RU" sz="2000" dirty="0"/>
          </a:p>
          <a:p>
            <a:pPr algn="l"/>
            <a:endParaRPr lang="ru-RU" sz="2000" dirty="0" smtClean="0"/>
          </a:p>
          <a:p>
            <a:pPr algn="l"/>
            <a:endParaRPr lang="ru-RU" sz="2000" dirty="0"/>
          </a:p>
          <a:p>
            <a:pPr algn="l"/>
            <a:endParaRPr lang="ru-RU" sz="2000" dirty="0" smtClean="0"/>
          </a:p>
          <a:p>
            <a:pPr algn="l"/>
            <a:endParaRPr lang="ru-RU" sz="2000" dirty="0"/>
          </a:p>
          <a:p>
            <a:endParaRPr lang="ru-RU" sz="2000" b="1" dirty="0" smtClean="0">
              <a:solidFill>
                <a:srgbClr val="002774"/>
              </a:solidFill>
            </a:endParaRPr>
          </a:p>
          <a:p>
            <a:pPr algn="r" fontAlgn="auto">
              <a:spcAft>
                <a:spcPts val="0"/>
              </a:spcAft>
            </a:pPr>
            <a:endParaRPr lang="ru-RU" sz="1000" dirty="0" smtClean="0">
              <a:solidFill>
                <a:srgbClr val="002774"/>
              </a:solidFill>
              <a:latin typeface="Poboto mono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948705"/>
              </p:ext>
            </p:extLst>
          </p:nvPr>
        </p:nvGraphicFramePr>
        <p:xfrm>
          <a:off x="539552" y="699542"/>
          <a:ext cx="828092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1872208"/>
                <a:gridCol w="1872208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Период и срок</a:t>
                      </a:r>
                      <a:endParaRPr lang="ru-RU" sz="1600" dirty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ОГЭ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ГВЭ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Досрочный период – Основные</a:t>
                      </a:r>
                      <a:r>
                        <a:rPr lang="ru-RU" sz="1600" baseline="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 сроки</a:t>
                      </a:r>
                      <a:endParaRPr lang="ru-RU" sz="1600" dirty="0" smtClean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rgbClr val="002774"/>
                          </a:solidFill>
                          <a:latin typeface="Poboto mono"/>
                          <a:ea typeface="+mn-ea"/>
                          <a:cs typeface="+mn-cs"/>
                        </a:rPr>
                        <a:t>21 апреля –</a:t>
                      </a:r>
                      <a:r>
                        <a:rPr lang="ru-RU" sz="1600" kern="1200" baseline="0" dirty="0" smtClean="0">
                          <a:solidFill>
                            <a:srgbClr val="002774"/>
                          </a:solidFill>
                          <a:latin typeface="Poboto mono"/>
                          <a:ea typeface="+mn-ea"/>
                          <a:cs typeface="+mn-cs"/>
                        </a:rPr>
                        <a:t> 4 ма</a:t>
                      </a:r>
                      <a:r>
                        <a:rPr lang="ru-RU" sz="1600" kern="1200" dirty="0" smtClean="0">
                          <a:solidFill>
                            <a:srgbClr val="002774"/>
                          </a:solidFill>
                          <a:latin typeface="Poboto mono"/>
                          <a:ea typeface="+mn-ea"/>
                          <a:cs typeface="+mn-cs"/>
                        </a:rPr>
                        <a:t>я</a:t>
                      </a:r>
                      <a:endParaRPr lang="ru-RU" sz="1600" kern="1200" dirty="0">
                        <a:solidFill>
                          <a:srgbClr val="002774"/>
                        </a:solidFill>
                        <a:latin typeface="Poboto mono"/>
                        <a:ea typeface="+mn-ea"/>
                        <a:cs typeface="+mn-cs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600" dirty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Досрочный период – Резервные</a:t>
                      </a:r>
                      <a:r>
                        <a:rPr lang="ru-RU" sz="1600" baseline="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 сроки</a:t>
                      </a:r>
                      <a:endParaRPr lang="ru-RU" sz="1600" dirty="0" smtClean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11-17 мая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600" dirty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Основной период – Основные</a:t>
                      </a:r>
                      <a:r>
                        <a:rPr lang="ru-RU" sz="1600" baseline="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 сроки</a:t>
                      </a:r>
                      <a:endParaRPr lang="ru-RU" sz="1600" dirty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774"/>
                          </a:solidFill>
                          <a:latin typeface="Poboto mono"/>
                          <a:ea typeface="+mn-ea"/>
                          <a:cs typeface="+mn-cs"/>
                        </a:rPr>
                        <a:t>20 мая - 15 июня</a:t>
                      </a:r>
                      <a:endParaRPr lang="ru-RU" sz="1600" kern="1200" dirty="0">
                        <a:solidFill>
                          <a:srgbClr val="002774"/>
                        </a:solidFill>
                        <a:latin typeface="Poboto mono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002774"/>
                        </a:solidFill>
                        <a:latin typeface="Poboto mono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Основной период – Резервные сроки</a:t>
                      </a:r>
                      <a:endParaRPr lang="ru-RU" sz="1600" dirty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27</a:t>
                      </a:r>
                      <a:r>
                        <a:rPr lang="ru-RU" sz="1600" baseline="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 июня</a:t>
                      </a: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 – 2 июля</a:t>
                      </a:r>
                      <a:endParaRPr lang="ru-RU" sz="1600" dirty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600" dirty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Дополнительный сентябрьский период – Основные</a:t>
                      </a:r>
                      <a:r>
                        <a:rPr lang="ru-RU" sz="1600" baseline="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 сроки</a:t>
                      </a:r>
                      <a:endParaRPr lang="ru-RU" sz="1600" dirty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774"/>
                          </a:solidFill>
                          <a:latin typeface="Poboto mono"/>
                          <a:ea typeface="+mn-ea"/>
                          <a:cs typeface="+mn-cs"/>
                        </a:rPr>
                        <a:t>5 – 15 сентября</a:t>
                      </a:r>
                      <a:endParaRPr lang="ru-RU" sz="1600" kern="1200" dirty="0">
                        <a:solidFill>
                          <a:srgbClr val="002774"/>
                        </a:solidFill>
                        <a:latin typeface="Poboto mono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002774"/>
                        </a:solidFill>
                        <a:latin typeface="Poboto mono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Дополнительный сентябрьский период – Резервные</a:t>
                      </a:r>
                      <a:r>
                        <a:rPr lang="ru-RU" sz="1600" baseline="0" dirty="0" smtClean="0">
                          <a:solidFill>
                            <a:srgbClr val="002774"/>
                          </a:solidFill>
                          <a:latin typeface="Poboto mono"/>
                        </a:rPr>
                        <a:t> сроки</a:t>
                      </a:r>
                      <a:endParaRPr lang="ru-RU" sz="1600" dirty="0" smtClean="0">
                        <a:solidFill>
                          <a:srgbClr val="002774"/>
                        </a:solidFill>
                        <a:latin typeface="Poboto mono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774"/>
                          </a:solidFill>
                          <a:latin typeface="Poboto mono"/>
                          <a:ea typeface="+mn-ea"/>
                          <a:cs typeface="+mn-cs"/>
                        </a:rPr>
                        <a:t>20 - 24 сентября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002774"/>
                        </a:solidFill>
                        <a:latin typeface="Poboto mono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3579862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774"/>
                </a:solidFill>
                <a:latin typeface="Poboto mono"/>
              </a:rPr>
              <a:t>Основания </a:t>
            </a:r>
            <a:r>
              <a:rPr lang="ru-RU" sz="1200" dirty="0" smtClean="0">
                <a:solidFill>
                  <a:srgbClr val="002774"/>
                </a:solidFill>
                <a:latin typeface="Poboto mono"/>
              </a:rPr>
              <a:t>для </a:t>
            </a:r>
            <a:r>
              <a:rPr lang="ru-RU" sz="1200" dirty="0">
                <a:solidFill>
                  <a:srgbClr val="002774"/>
                </a:solidFill>
                <a:latin typeface="Poboto mono"/>
              </a:rPr>
              <a:t>допуска в резервные дни досрочного и основного периода, дополнительный период и  резервный срок дополнительного периода определены пунктами 37, 42, 76 приказа Министерства просвещения Российской Федерации и Федеральной службы по надзору в сфере образования и науки от 07 ноября 2018 года № 189/1513 «Об утверждении Порядка проведения государственной итоговой аттестации по образовательным программам основного общего образования».</a:t>
            </a:r>
          </a:p>
        </p:txBody>
      </p:sp>
    </p:spTree>
    <p:extLst>
      <p:ext uri="{BB962C8B-B14F-4D97-AF65-F5344CB8AC3E}">
        <p14:creationId xmlns:p14="http://schemas.microsoft.com/office/powerpoint/2010/main" val="10651809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3"/>
          <p:cNvSpPr>
            <a:spLocks noChangeArrowheads="1"/>
          </p:cNvSpPr>
          <p:nvPr/>
        </p:nvSpPr>
        <p:spPr bwMode="auto">
          <a:xfrm>
            <a:off x="809185" y="3003798"/>
            <a:ext cx="48244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2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ru-RU" sz="1600" b="1" dirty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26ED0-D56C-4CE3-B710-DBA7429B63D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AFBBD66-6040-421F-815D-2185B4BCB6CA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640960" cy="46805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1300" b="1" dirty="0" smtClean="0">
                <a:solidFill>
                  <a:srgbClr val="FF0000"/>
                </a:solidFill>
                <a:latin typeface="Poboto mono"/>
              </a:rPr>
              <a:t>Расписание ГИА-2022</a:t>
            </a:r>
            <a:endParaRPr lang="ru-RU" sz="1300" dirty="0" smtClean="0">
              <a:solidFill>
                <a:srgbClr val="FF0000"/>
              </a:solidFill>
              <a:latin typeface="Poboto mono"/>
            </a:endParaRPr>
          </a:p>
          <a:p>
            <a:r>
              <a:rPr lang="ru-RU" sz="1300" b="1" dirty="0">
                <a:solidFill>
                  <a:srgbClr val="004BE2"/>
                </a:solidFill>
                <a:latin typeface="Poboto mono"/>
              </a:rPr>
              <a:t>приказы Министерства просвещения Российской Федерации, Федеральной службы по надзору в сфере образования и </a:t>
            </a:r>
            <a:r>
              <a:rPr lang="ru-RU" sz="1300" b="1" dirty="0" smtClean="0">
                <a:solidFill>
                  <a:srgbClr val="004BE2"/>
                </a:solidFill>
                <a:latin typeface="Poboto mono"/>
              </a:rPr>
              <a:t>науки </a:t>
            </a:r>
            <a:endParaRPr lang="ru-RU" sz="1300" b="1" dirty="0">
              <a:solidFill>
                <a:srgbClr val="004BE2"/>
              </a:solidFill>
              <a:latin typeface="Poboto mon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BE2"/>
                </a:solidFill>
              </a:rPr>
              <a:t>от 17 ноября 2021 года № 834/1479 </a:t>
            </a:r>
            <a:r>
              <a:rPr lang="ru-RU" sz="1400" dirty="0">
                <a:solidFill>
                  <a:srgbClr val="002060"/>
                </a:solidFill>
              </a:rPr>
              <a:t>«Об утверждении единого расписания и продолжительности проведения </a:t>
            </a:r>
            <a:r>
              <a:rPr lang="ru-RU" sz="1400" b="1" dirty="0">
                <a:solidFill>
                  <a:srgbClr val="004BE2"/>
                </a:solidFill>
              </a:rPr>
              <a:t>единого государственного экзамена </a:t>
            </a:r>
            <a:r>
              <a:rPr lang="ru-RU" sz="1400" dirty="0">
                <a:solidFill>
                  <a:srgbClr val="002060"/>
                </a:solidFill>
              </a:rPr>
              <a:t>по каждому учебному предмету, требований к использованию средств обучения и воспитания при его проведении в 2022 году» (зарегистрирован Министерством юстиции Российской Федерации 15 декабря 2021 года № 66342);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BE2"/>
                </a:solidFill>
              </a:rPr>
              <a:t>от 17 ноября 2021 года № 836/1481 </a:t>
            </a:r>
            <a:r>
              <a:rPr lang="ru-RU" sz="1400" dirty="0">
                <a:solidFill>
                  <a:srgbClr val="002060"/>
                </a:solidFill>
              </a:rPr>
              <a:t>«Об утверждении единого расписания и продолжительности проведения </a:t>
            </a:r>
            <a:r>
              <a:rPr lang="ru-RU" sz="1400" b="1" dirty="0">
                <a:solidFill>
                  <a:srgbClr val="004BE2"/>
                </a:solidFill>
              </a:rPr>
              <a:t>основного государственного экзамена </a:t>
            </a:r>
            <a:r>
              <a:rPr lang="ru-RU" sz="1400" dirty="0">
                <a:solidFill>
                  <a:srgbClr val="002060"/>
                </a:solidFill>
              </a:rPr>
              <a:t>по каждому учебному предмету, требований к использованию средств обучения и воспитания при его проведении в 2022 году» (зарегистрирован Министерством юстиции Российской Федерации 15 декабря 2021 года № 66340);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4BE2"/>
                </a:solidFill>
              </a:rPr>
              <a:t>от 17 ноября 2021 года № 835/1480 </a:t>
            </a:r>
            <a:r>
              <a:rPr lang="ru-RU" sz="1400" dirty="0">
                <a:solidFill>
                  <a:srgbClr val="002060"/>
                </a:solidFill>
              </a:rPr>
              <a:t>«Об утверждении единого расписания и продолжительности проведения </a:t>
            </a:r>
            <a:r>
              <a:rPr lang="ru-RU" sz="1400" b="1" dirty="0">
                <a:solidFill>
                  <a:srgbClr val="004BE2"/>
                </a:solidFill>
              </a:rPr>
              <a:t>государственного выпускного экзамена </a:t>
            </a:r>
            <a:r>
              <a:rPr lang="ru-RU" sz="1400" dirty="0">
                <a:solidFill>
                  <a:srgbClr val="002060"/>
                </a:solidFill>
              </a:rPr>
              <a:t>по образовательным программам основного общего и среднего общего образования по каждому учебному предмету, требований к использованию средств обучения и воспитания при его проведении в 2022 году» (зарегистрирован Министерством юстиции Российской Федерации 15 декабря 2021 года № 66341).</a:t>
            </a:r>
          </a:p>
          <a:p>
            <a:pPr algn="l">
              <a:spcAft>
                <a:spcPts val="600"/>
              </a:spcAft>
            </a:pPr>
            <a:r>
              <a:rPr lang="ru-RU" sz="1400" b="1" dirty="0">
                <a:solidFill>
                  <a:srgbClr val="002774"/>
                </a:solidFill>
                <a:latin typeface="Poboto mono"/>
              </a:rPr>
              <a:t>Размещены </a:t>
            </a:r>
            <a:r>
              <a:rPr lang="ru-RU" sz="1400" b="1" dirty="0" smtClean="0">
                <a:solidFill>
                  <a:srgbClr val="002774"/>
                </a:solidFill>
                <a:latin typeface="Poboto mono"/>
              </a:rPr>
              <a:t>15.12.2021 </a:t>
            </a:r>
            <a:r>
              <a:rPr lang="ru-RU" sz="1400" b="1" dirty="0">
                <a:solidFill>
                  <a:srgbClr val="002774"/>
                </a:solidFill>
                <a:latin typeface="Poboto mono"/>
              </a:rPr>
              <a:t>на Федеральном портале проектов нормативных правовых актов:</a:t>
            </a:r>
            <a:endParaRPr lang="ru-RU" sz="1400" dirty="0">
              <a:solidFill>
                <a:srgbClr val="002774"/>
              </a:solidFill>
              <a:latin typeface="Poboto mono"/>
            </a:endParaRPr>
          </a:p>
          <a:p>
            <a:r>
              <a:rPr lang="ru-RU" sz="1400" u="sng" dirty="0" smtClean="0">
                <a:hlinkClick r:id="rId2"/>
              </a:rPr>
              <a:t>http</a:t>
            </a:r>
            <a:r>
              <a:rPr lang="ru-RU" sz="1400" u="sng" dirty="0">
                <a:hlinkClick r:id="rId2"/>
              </a:rPr>
              <a:t>://publication.pravo.gov.ru/Document/View/0001202112150034</a:t>
            </a:r>
            <a:endParaRPr lang="ru-RU" sz="1400" dirty="0"/>
          </a:p>
          <a:p>
            <a:r>
              <a:rPr lang="ru-RU" sz="1400" u="sng" dirty="0">
                <a:hlinkClick r:id="rId3"/>
              </a:rPr>
              <a:t>http://publication.pravo.gov.ru/Document/View/0001202112150019</a:t>
            </a:r>
            <a:endParaRPr lang="ru-RU" sz="1400" dirty="0"/>
          </a:p>
          <a:p>
            <a:r>
              <a:rPr lang="ru-RU" sz="1400" u="sng" dirty="0">
                <a:hlinkClick r:id="rId4"/>
              </a:rPr>
              <a:t>http://publication.pravo.gov.ru/Document/View/0001202112150035</a:t>
            </a:r>
            <a:endParaRPr lang="ru-RU" sz="1400" dirty="0"/>
          </a:p>
          <a:p>
            <a:pPr marL="176213" indent="271463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300" dirty="0">
              <a:solidFill>
                <a:srgbClr val="002774"/>
              </a:solidFill>
              <a:latin typeface="Poboto mono"/>
            </a:endParaRPr>
          </a:p>
          <a:p>
            <a:endParaRPr lang="ru-RU" sz="2000" b="1" dirty="0" smtClean="0">
              <a:solidFill>
                <a:srgbClr val="002774"/>
              </a:solidFill>
            </a:endParaRPr>
          </a:p>
          <a:p>
            <a:endParaRPr lang="ru-RU" sz="2000" b="1" dirty="0" smtClean="0">
              <a:solidFill>
                <a:srgbClr val="002774"/>
              </a:solidFill>
            </a:endParaRPr>
          </a:p>
          <a:p>
            <a:endParaRPr lang="ru-RU" sz="2000" b="1" dirty="0" smtClean="0">
              <a:solidFill>
                <a:srgbClr val="002774"/>
              </a:solidFill>
            </a:endParaRPr>
          </a:p>
          <a:p>
            <a:endParaRPr lang="ru-RU" sz="2000" b="1" dirty="0" smtClean="0">
              <a:solidFill>
                <a:srgbClr val="002774"/>
              </a:solidFill>
            </a:endParaRPr>
          </a:p>
          <a:p>
            <a:pPr algn="r" fontAlgn="auto">
              <a:spcAft>
                <a:spcPts val="0"/>
              </a:spcAft>
            </a:pPr>
            <a:endParaRPr lang="ru-RU" sz="1000" dirty="0" smtClean="0">
              <a:solidFill>
                <a:srgbClr val="002774"/>
              </a:solidFill>
              <a:latin typeface="Poboto mono"/>
            </a:endParaRPr>
          </a:p>
          <a:p>
            <a:pPr algn="r" fontAlgn="auto">
              <a:spcAft>
                <a:spcPts val="0"/>
              </a:spcAft>
            </a:pPr>
            <a:endParaRPr lang="ru-RU" sz="1000" dirty="0" smtClean="0">
              <a:solidFill>
                <a:srgbClr val="002774"/>
              </a:solidFill>
              <a:latin typeface="Poboto mono"/>
            </a:endParaRPr>
          </a:p>
          <a:p>
            <a:pPr algn="r" fontAlgn="auto">
              <a:spcAft>
                <a:spcPts val="0"/>
              </a:spcAft>
            </a:pPr>
            <a:endParaRPr lang="ru-RU" sz="1000" dirty="0" smtClean="0">
              <a:solidFill>
                <a:srgbClr val="002774"/>
              </a:solidFill>
              <a:latin typeface="Poboto mono"/>
            </a:endParaRPr>
          </a:p>
          <a:p>
            <a:pPr algn="r" fontAlgn="auto">
              <a:spcAft>
                <a:spcPts val="0"/>
              </a:spcAft>
            </a:pPr>
            <a:endParaRPr lang="ru-RU" sz="1000" dirty="0">
              <a:solidFill>
                <a:srgbClr val="002774"/>
              </a:solidFill>
              <a:latin typeface="Poboto mono"/>
            </a:endParaRPr>
          </a:p>
          <a:p>
            <a:pPr algn="r" fontAlgn="auto">
              <a:spcAft>
                <a:spcPts val="0"/>
              </a:spcAft>
            </a:pPr>
            <a:endParaRPr lang="ru-RU" sz="1000" dirty="0" smtClean="0">
              <a:solidFill>
                <a:srgbClr val="002774"/>
              </a:solidFill>
              <a:latin typeface="P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962597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3"/>
          <p:cNvSpPr>
            <a:spLocks noChangeArrowheads="1"/>
          </p:cNvSpPr>
          <p:nvPr/>
        </p:nvSpPr>
        <p:spPr bwMode="auto">
          <a:xfrm>
            <a:off x="809185" y="3003798"/>
            <a:ext cx="48244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2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ru-RU" sz="1600" b="1" dirty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26ED0-D56C-4CE3-B710-DBA7429B63D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AFBBD66-6040-421F-815D-2185B4BCB6CA}"/>
              </a:ext>
            </a:extLst>
          </p:cNvPr>
          <p:cNvSpPr txBox="1">
            <a:spLocks/>
          </p:cNvSpPr>
          <p:nvPr/>
        </p:nvSpPr>
        <p:spPr>
          <a:xfrm>
            <a:off x="297494" y="195486"/>
            <a:ext cx="8496944" cy="47525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FF0000"/>
                </a:solidFill>
                <a:latin typeface="Poboto mono"/>
              </a:rPr>
              <a:t>Федеральные ресурсы </a:t>
            </a:r>
            <a:r>
              <a:rPr lang="ru-RU" sz="1600" b="1" dirty="0" smtClean="0">
                <a:solidFill>
                  <a:srgbClr val="FF0000"/>
                </a:solidFill>
                <a:latin typeface="Poboto mono"/>
              </a:rPr>
              <a:t>ГИА – Информация ГИА-11, ГИА-9</a:t>
            </a:r>
            <a:endParaRPr lang="ru-RU" sz="1600" b="1" dirty="0">
              <a:solidFill>
                <a:srgbClr val="FF0000"/>
              </a:solidFill>
              <a:latin typeface="Poboto mono"/>
            </a:endParaRPr>
          </a:p>
          <a:p>
            <a:endParaRPr lang="ru-RU" sz="1600" dirty="0" smtClean="0">
              <a:latin typeface="Poboto mono"/>
            </a:endParaRPr>
          </a:p>
          <a:p>
            <a:r>
              <a:rPr lang="en-US" sz="1600" dirty="0" smtClean="0">
                <a:latin typeface="Poboto mono"/>
              </a:rPr>
              <a:t>https</a:t>
            </a:r>
            <a:r>
              <a:rPr lang="en-US" sz="1600" dirty="0">
                <a:latin typeface="Poboto mono"/>
              </a:rPr>
              <a:t>://obrnadzor.gov.ru/gia/</a:t>
            </a:r>
            <a:endParaRPr lang="ru-RU" sz="1600" dirty="0" smtClean="0">
              <a:latin typeface="Poboto mono"/>
            </a:endParaRPr>
          </a:p>
          <a:p>
            <a:endParaRPr lang="ru-RU" sz="1600" dirty="0">
              <a:latin typeface="Poboto mono"/>
            </a:endParaRPr>
          </a:p>
          <a:p>
            <a:endParaRPr lang="ru-RU" sz="1400" dirty="0" smtClean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12981" t="10826" r="10737" b="23076"/>
          <a:stretch/>
        </p:blipFill>
        <p:spPr bwMode="auto">
          <a:xfrm>
            <a:off x="1619672" y="987574"/>
            <a:ext cx="6192688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4691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3"/>
          <p:cNvSpPr>
            <a:spLocks noChangeArrowheads="1"/>
          </p:cNvSpPr>
          <p:nvPr/>
        </p:nvSpPr>
        <p:spPr bwMode="auto">
          <a:xfrm>
            <a:off x="809185" y="3003798"/>
            <a:ext cx="48244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2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ru-RU" sz="1600" b="1" dirty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26ED0-D56C-4CE3-B710-DBA7429B63D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AFBBD66-6040-421F-815D-2185B4BCB6CA}"/>
              </a:ext>
            </a:extLst>
          </p:cNvPr>
          <p:cNvSpPr txBox="1">
            <a:spLocks/>
          </p:cNvSpPr>
          <p:nvPr/>
        </p:nvSpPr>
        <p:spPr>
          <a:xfrm>
            <a:off x="297494" y="195486"/>
            <a:ext cx="8496944" cy="47525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FF0000"/>
                </a:solidFill>
                <a:latin typeface="Poboto mono"/>
              </a:rPr>
              <a:t>Федеральные ресурсы </a:t>
            </a:r>
            <a:r>
              <a:rPr lang="ru-RU" sz="1600" b="1" dirty="0" smtClean="0">
                <a:solidFill>
                  <a:srgbClr val="FF0000"/>
                </a:solidFill>
                <a:latin typeface="Poboto mono"/>
              </a:rPr>
              <a:t>ГИА – Навигатор ГИА</a:t>
            </a:r>
            <a:endParaRPr lang="ru-RU" sz="1600" b="1" dirty="0">
              <a:solidFill>
                <a:srgbClr val="FF0000"/>
              </a:solidFill>
              <a:latin typeface="Poboto mono"/>
            </a:endParaRPr>
          </a:p>
          <a:p>
            <a:r>
              <a:rPr lang="en-US" sz="1600" dirty="0">
                <a:latin typeface="Poboto mono"/>
              </a:rPr>
              <a:t>https://obrnadzor.gov.ru/navigator-gia/</a:t>
            </a:r>
            <a:endParaRPr lang="ru-RU" sz="1600" dirty="0" smtClean="0">
              <a:latin typeface="Poboto mono"/>
            </a:endParaRPr>
          </a:p>
          <a:p>
            <a:endParaRPr lang="ru-RU" sz="1600" dirty="0" smtClean="0">
              <a:latin typeface="Poboto mono"/>
            </a:endParaRPr>
          </a:p>
          <a:p>
            <a:endParaRPr lang="ru-RU" sz="1600" dirty="0">
              <a:latin typeface="Poboto mono"/>
            </a:endParaRPr>
          </a:p>
          <a:p>
            <a:endParaRPr lang="ru-RU" sz="1400" dirty="0" smtClean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0193" t="17094" r="17147" b="22792"/>
          <a:stretch/>
        </p:blipFill>
        <p:spPr bwMode="auto">
          <a:xfrm>
            <a:off x="1053578" y="951570"/>
            <a:ext cx="6984776" cy="3780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0682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3"/>
          <p:cNvSpPr>
            <a:spLocks noChangeArrowheads="1"/>
          </p:cNvSpPr>
          <p:nvPr/>
        </p:nvSpPr>
        <p:spPr bwMode="auto">
          <a:xfrm>
            <a:off x="809185" y="3003798"/>
            <a:ext cx="48244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2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ru-RU" sz="1600" b="1" dirty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26ED0-D56C-4CE3-B710-DBA7429B63D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AFBBD66-6040-421F-815D-2185B4BCB6CA}"/>
              </a:ext>
            </a:extLst>
          </p:cNvPr>
          <p:cNvSpPr txBox="1">
            <a:spLocks/>
          </p:cNvSpPr>
          <p:nvPr/>
        </p:nvSpPr>
        <p:spPr>
          <a:xfrm>
            <a:off x="297494" y="195486"/>
            <a:ext cx="8496944" cy="47525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FF0000"/>
                </a:solidFill>
                <a:latin typeface="Poboto mono"/>
              </a:rPr>
              <a:t>Федеральные ресурсы по подготовке к ЕГЭ</a:t>
            </a:r>
          </a:p>
          <a:p>
            <a:endParaRPr lang="ru-RU" sz="1600" dirty="0" smtClean="0">
              <a:latin typeface="Poboto mono"/>
            </a:endParaRPr>
          </a:p>
          <a:p>
            <a:r>
              <a:rPr lang="ru-RU" sz="1600" dirty="0" smtClean="0">
                <a:latin typeface="Poboto mono"/>
              </a:rPr>
              <a:t>Онлайн-консультации </a:t>
            </a:r>
            <a:r>
              <a:rPr lang="ru-RU" sz="1600" dirty="0">
                <a:latin typeface="Poboto mono"/>
              </a:rPr>
              <a:t>разработчиков заданий ЕГЭ </a:t>
            </a:r>
            <a:r>
              <a:rPr lang="ru-RU" sz="1600" u="sng" dirty="0">
                <a:latin typeface="Poboto mono"/>
                <a:hlinkClick r:id="rId2"/>
              </a:rPr>
              <a:t>https://fipi.ru/ege/videokonsultatsii-razrabotchikov-kim-yege</a:t>
            </a:r>
            <a:r>
              <a:rPr lang="ru-RU" sz="1600" dirty="0">
                <a:latin typeface="Poboto mono"/>
              </a:rPr>
              <a:t>, где разработчики заданий объясняют алгоритм выполнения заданий, объясняют изменения в заданиях этого года.</a:t>
            </a:r>
          </a:p>
          <a:p>
            <a:endParaRPr lang="ru-RU" sz="1600" dirty="0">
              <a:latin typeface="Poboto mono"/>
            </a:endParaRPr>
          </a:p>
          <a:p>
            <a:r>
              <a:rPr lang="ru-RU" sz="1600" dirty="0" smtClean="0">
                <a:latin typeface="Poboto mono"/>
              </a:rPr>
              <a:t>Навигатор </a:t>
            </a:r>
            <a:r>
              <a:rPr lang="ru-RU" sz="1600" dirty="0">
                <a:latin typeface="Poboto mono"/>
              </a:rPr>
              <a:t>самостоятельной </a:t>
            </a:r>
            <a:r>
              <a:rPr lang="ru-RU" sz="1600" dirty="0" smtClean="0">
                <a:latin typeface="Poboto mono"/>
              </a:rPr>
              <a:t>подготовки (сайт ФИПИ) </a:t>
            </a:r>
            <a:endParaRPr lang="ru-RU" sz="1600" dirty="0">
              <a:latin typeface="Poboto mono"/>
            </a:endParaRPr>
          </a:p>
          <a:p>
            <a:r>
              <a:rPr lang="ru-RU" sz="1600" u="sng" dirty="0">
                <a:latin typeface="Poboto mono"/>
                <a:hlinkClick r:id="rId3"/>
              </a:rPr>
              <a:t>https://fipi.ru/navigator-podgotovki/navigator-ege</a:t>
            </a:r>
            <a:endParaRPr lang="ru-RU" sz="1600" dirty="0">
              <a:latin typeface="Poboto mono"/>
            </a:endParaRPr>
          </a:p>
          <a:p>
            <a:r>
              <a:rPr lang="ru-RU" sz="1600" u="sng" dirty="0">
                <a:latin typeface="Poboto mono"/>
                <a:hlinkClick r:id="rId4"/>
              </a:rPr>
              <a:t>https://fipi.ru/navigator-podgotovki/navigator-oge</a:t>
            </a:r>
            <a:endParaRPr lang="ru-RU" sz="1600" dirty="0">
              <a:latin typeface="Poboto mono"/>
            </a:endParaRPr>
          </a:p>
          <a:p>
            <a:r>
              <a:rPr lang="ru-RU" sz="1600" dirty="0">
                <a:latin typeface="Poboto mono"/>
              </a:rPr>
              <a:t> </a:t>
            </a:r>
          </a:p>
          <a:p>
            <a:r>
              <a:rPr lang="ru-RU" sz="1600" dirty="0">
                <a:latin typeface="Poboto mono"/>
              </a:rPr>
              <a:t>На данном ресурсе по каждому учебному предмету даются перечень направлений и тем, проверяемых на ЕГЭ, показан перечень знаний и умений по предмету, указываются ресурсы, где можно взять информацию по темам, ссылки на уроки «Российской электронной школы» по темам, ссылки на задания открытого банка для тренировки по темам.</a:t>
            </a:r>
          </a:p>
          <a:p>
            <a:endParaRPr lang="ru-RU" sz="1600" dirty="0" smtClean="0">
              <a:latin typeface="Poboto mono"/>
            </a:endParaRPr>
          </a:p>
          <a:p>
            <a:r>
              <a:rPr lang="ru-RU" sz="1600" dirty="0" smtClean="0">
                <a:latin typeface="Poboto mono"/>
              </a:rPr>
              <a:t>Общая </a:t>
            </a:r>
            <a:r>
              <a:rPr lang="ru-RU" sz="1600" dirty="0">
                <a:latin typeface="Poboto mono"/>
              </a:rPr>
              <a:t>ссылка на Открытый банк заданий по ЕГЭ </a:t>
            </a:r>
            <a:r>
              <a:rPr lang="ru-RU" sz="1600" u="sng" dirty="0">
                <a:latin typeface="Poboto mono"/>
                <a:hlinkClick r:id="rId5"/>
              </a:rPr>
              <a:t>https://fipi.ru/ege/otkrytyy-bank-zadaniy-ege</a:t>
            </a:r>
            <a:endParaRPr lang="ru-RU" sz="1600" dirty="0">
              <a:latin typeface="Poboto mono"/>
            </a:endParaRPr>
          </a:p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975014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e189f1a753ee679d1b35c74a851e0b830c82ef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7125</TotalTime>
  <Words>621</Words>
  <Application>Microsoft Office PowerPoint</Application>
  <PresentationFormat>Экран (16:9)</PresentationFormat>
  <Paragraphs>135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굴림</vt:lpstr>
      <vt:lpstr>Poboto mono</vt:lpstr>
      <vt:lpstr>Wingdings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vmihailova</dc:creator>
  <cp:lastModifiedBy>Учетная запись Майкрософт</cp:lastModifiedBy>
  <cp:revision>1847</cp:revision>
  <cp:lastPrinted>2021-02-26T10:18:27Z</cp:lastPrinted>
  <dcterms:created xsi:type="dcterms:W3CDTF">2014-12-04T05:36:41Z</dcterms:created>
  <dcterms:modified xsi:type="dcterms:W3CDTF">2022-03-24T19:15:09Z</dcterms:modified>
</cp:coreProperties>
</file>